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Lst>
  <p:sldIdLst>
    <p:sldId id="258" r:id="rId7"/>
    <p:sldId id="283" r:id="rId8"/>
    <p:sldId id="311" r:id="rId9"/>
    <p:sldId id="259" r:id="rId10"/>
    <p:sldId id="344" r:id="rId11"/>
    <p:sldId id="287" r:id="rId12"/>
    <p:sldId id="284" r:id="rId13"/>
    <p:sldId id="345" r:id="rId14"/>
    <p:sldId id="286" r:id="rId15"/>
    <p:sldId id="312" r:id="rId16"/>
    <p:sldId id="288" r:id="rId17"/>
    <p:sldId id="289" r:id="rId18"/>
    <p:sldId id="346" r:id="rId19"/>
    <p:sldId id="277" r:id="rId20"/>
    <p:sldId id="290" r:id="rId21"/>
    <p:sldId id="278" r:id="rId22"/>
    <p:sldId id="282" r:id="rId23"/>
    <p:sldId id="317" r:id="rId24"/>
    <p:sldId id="279" r:id="rId25"/>
    <p:sldId id="280" r:id="rId26"/>
    <p:sldId id="281" r:id="rId27"/>
    <p:sldId id="262" r:id="rId28"/>
    <p:sldId id="264" r:id="rId29"/>
    <p:sldId id="347" r:id="rId30"/>
    <p:sldId id="265" r:id="rId31"/>
    <p:sldId id="292" r:id="rId32"/>
    <p:sldId id="302" r:id="rId33"/>
    <p:sldId id="303" r:id="rId34"/>
    <p:sldId id="348" r:id="rId35"/>
    <p:sldId id="293" r:id="rId36"/>
    <p:sldId id="323" r:id="rId37"/>
    <p:sldId id="322" r:id="rId38"/>
    <p:sldId id="324" r:id="rId39"/>
    <p:sldId id="325" r:id="rId40"/>
    <p:sldId id="352" r:id="rId41"/>
    <p:sldId id="327" r:id="rId42"/>
    <p:sldId id="328" r:id="rId43"/>
    <p:sldId id="329" r:id="rId44"/>
    <p:sldId id="349" r:id="rId45"/>
    <p:sldId id="294" r:id="rId46"/>
    <p:sldId id="330" r:id="rId47"/>
    <p:sldId id="331" r:id="rId48"/>
    <p:sldId id="332" r:id="rId49"/>
    <p:sldId id="334" r:id="rId50"/>
    <p:sldId id="335" r:id="rId51"/>
    <p:sldId id="336" r:id="rId52"/>
    <p:sldId id="350" r:id="rId53"/>
    <p:sldId id="339" r:id="rId54"/>
    <p:sldId id="340" r:id="rId55"/>
    <p:sldId id="351" r:id="rId56"/>
    <p:sldId id="275" r:id="rId57"/>
    <p:sldId id="343" r:id="rId58"/>
  </p:sldIdLst>
  <p:sldSz cx="9144000" cy="6858000" type="screen4x3"/>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15" y="29"/>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72534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387032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369564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xmlns="" val="33427846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7440451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xmlns="" val="12296263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981200"/>
            <a:ext cx="3854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27550" y="1981200"/>
            <a:ext cx="3854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6624217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6420344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22467913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79322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6782978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104376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Monaco" pitchFamily="49" charset="0"/>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38311946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1917317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16675" y="596900"/>
            <a:ext cx="1965325"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596900"/>
            <a:ext cx="5743575"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7415237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45EA5-1C39-4299-A44D-6A005556471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82300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AEE7B-D246-4FBE-A268-D26F85125BA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243874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78D-4ED6-47B3-98C2-AF785445B70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0744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E77510-4ADC-4432-994D-576BC98295B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20889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D1F50-F5A0-4190-A876-B1D1D67946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539797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38C438-49DB-4F8C-BD81-84AC76516A1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70172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DC69B1-F959-4E80-88A4-62FD1106E0A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3585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227257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7842-94DE-4830-BC4F-6FD99E7F288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552814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D1350D-F59B-41D1-8276-1BCD6DE1DB3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874138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476A4-BC64-4F91-843D-A00695AC044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838963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ED558-3E6F-4221-B143-2897166F98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145874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45EA5-1C39-4299-A44D-6A005556471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070789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AEE7B-D246-4FBE-A268-D26F85125BA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14621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78D-4ED6-47B3-98C2-AF785445B70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89551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E77510-4ADC-4432-994D-576BC98295B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254178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D1F50-F5A0-4190-A876-B1D1D67946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979337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38C438-49DB-4F8C-BD81-84AC76516A1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16247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2252567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DC69B1-F959-4E80-88A4-62FD1106E0A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70065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7842-94DE-4830-BC4F-6FD99E7F288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627969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D1350D-F59B-41D1-8276-1BCD6DE1DB3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882557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476A4-BC64-4F91-843D-A00695AC044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961112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ED558-3E6F-4221-B143-2897166F98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030552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45EA5-1C39-4299-A44D-6A005556471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553899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AEE7B-D246-4FBE-A268-D26F85125BA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205147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78D-4ED6-47B3-98C2-AF785445B70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066841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E77510-4ADC-4432-994D-576BC98295B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54106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D1F50-F5A0-4190-A876-B1D1D67946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35719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196875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38C438-49DB-4F8C-BD81-84AC76516A1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824835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DC69B1-F959-4E80-88A4-62FD1106E0A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820109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7842-94DE-4830-BC4F-6FD99E7F288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613425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D1350D-F59B-41D1-8276-1BCD6DE1DB3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251055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476A4-BC64-4F91-843D-A00695AC044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670208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ED558-3E6F-4221-B143-2897166F98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706668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45EA5-1C39-4299-A44D-6A005556471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818509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AEE7B-D246-4FBE-A268-D26F85125BA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293077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78D-4ED6-47B3-98C2-AF785445B70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708194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E77510-4ADC-4432-994D-576BC98295B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07231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3760974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D1F50-F5A0-4190-A876-B1D1D67946C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3542713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38C438-49DB-4F8C-BD81-84AC76516A1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223409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DC69B1-F959-4E80-88A4-62FD1106E0A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701320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7842-94DE-4830-BC4F-6FD99E7F288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4270880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D1350D-F59B-41D1-8276-1BCD6DE1DB3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1947934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476A4-BC64-4F91-843D-A00695AC044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575031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ED558-3E6F-4221-B143-2897166F98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xmlns="" val="74291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97419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3054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C96B46B-1D9B-490E-9BC8-A0F6E5CD4AAC}" type="datetimeFigureOut">
              <a:rPr lang="de-DE" smtClean="0"/>
              <a:pPr/>
              <a:t>30.05.2017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287798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6B46B-1D9B-490E-9BC8-A0F6E5CD4AAC}" type="datetimeFigureOut">
              <a:rPr lang="de-DE" smtClean="0"/>
              <a:pPr/>
              <a:t>30.05.2017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C23FF-0A79-4693-9DDE-2E170DBCB307}" type="slidenum">
              <a:rPr lang="de-DE" smtClean="0"/>
              <a:pPr/>
              <a:t>‹Nr.›</a:t>
            </a:fld>
            <a:endParaRPr lang="de-DE"/>
          </a:p>
        </p:txBody>
      </p:sp>
    </p:spTree>
    <p:extLst>
      <p:ext uri="{BB962C8B-B14F-4D97-AF65-F5344CB8AC3E}">
        <p14:creationId xmlns:p14="http://schemas.microsoft.com/office/powerpoint/2010/main" xmlns="" val="2028283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25500" y="596900"/>
            <a:ext cx="7289800" cy="12827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Monaco" pitchFamily="49" charset="0"/>
              </a:rPr>
              <a:t>Click to edit Master title style</a:t>
            </a:r>
          </a:p>
        </p:txBody>
      </p:sp>
      <p:sp>
        <p:nvSpPr>
          <p:cNvPr id="1026" name="Rectangle 2"/>
          <p:cNvSpPr>
            <a:spLocks noGrp="1" noChangeArrowheads="1"/>
          </p:cNvSpPr>
          <p:nvPr>
            <p:ph type="body" idx="1"/>
          </p:nvPr>
        </p:nvSpPr>
        <p:spPr bwMode="auto">
          <a:xfrm>
            <a:off x="520700" y="1981200"/>
            <a:ext cx="7861300" cy="40259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Monaco" pitchFamily="49" charset="0"/>
              </a:rPr>
              <a:t>Click to edit Master text styles</a:t>
            </a:r>
          </a:p>
          <a:p>
            <a:pPr lvl="1"/>
            <a:r>
              <a:rPr lang="en-US" smtClean="0">
                <a:sym typeface="Monaco" pitchFamily="49" charset="0"/>
              </a:rPr>
              <a:t>Second level</a:t>
            </a:r>
          </a:p>
          <a:p>
            <a:pPr lvl="2"/>
            <a:r>
              <a:rPr lang="en-US" smtClean="0">
                <a:sym typeface="Monaco" pitchFamily="49" charset="0"/>
              </a:rPr>
              <a:t>Third level</a:t>
            </a:r>
          </a:p>
          <a:p>
            <a:pPr lvl="3"/>
            <a:r>
              <a:rPr lang="en-US" smtClean="0">
                <a:sym typeface="Monaco" pitchFamily="49" charset="0"/>
              </a:rPr>
              <a:t>Fourth level</a:t>
            </a:r>
          </a:p>
          <a:p>
            <a:pPr lvl="4"/>
            <a:r>
              <a:rPr lang="en-US" smtClean="0">
                <a:sym typeface="Monaco" pitchFamily="49" charset="0"/>
              </a:rPr>
              <a:t>Fifth level</a:t>
            </a:r>
          </a:p>
        </p:txBody>
      </p:sp>
    </p:spTree>
    <p:extLst>
      <p:ext uri="{BB962C8B-B14F-4D97-AF65-F5344CB8AC3E}">
        <p14:creationId xmlns:p14="http://schemas.microsoft.com/office/powerpoint/2010/main" xmlns="" val="16149489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800">
          <a:solidFill>
            <a:schemeClr val="tx1"/>
          </a:solidFill>
          <a:latin typeface="+mj-lt"/>
          <a:ea typeface="+mj-ea"/>
          <a:cs typeface="+mj-cs"/>
          <a:sym typeface="Monaco" charset="0"/>
        </a:defRPr>
      </a:lvl1pPr>
      <a:lvl2pPr algn="ctr" rtl="0" eaLnBrk="0" fontAlgn="base" hangingPunct="0">
        <a:spcBef>
          <a:spcPct val="0"/>
        </a:spcBef>
        <a:spcAft>
          <a:spcPct val="0"/>
        </a:spcAft>
        <a:defRPr sz="4800">
          <a:solidFill>
            <a:schemeClr val="tx1"/>
          </a:solidFill>
          <a:latin typeface="Monaco" pitchFamily="49" charset="0"/>
          <a:ea typeface="Osaka−等幅" charset="0"/>
          <a:cs typeface="Osaka−等幅" charset="0"/>
          <a:sym typeface="Monaco" charset="0"/>
        </a:defRPr>
      </a:lvl2pPr>
      <a:lvl3pPr algn="ctr" rtl="0" eaLnBrk="0" fontAlgn="base" hangingPunct="0">
        <a:spcBef>
          <a:spcPct val="0"/>
        </a:spcBef>
        <a:spcAft>
          <a:spcPct val="0"/>
        </a:spcAft>
        <a:defRPr sz="4800">
          <a:solidFill>
            <a:schemeClr val="tx1"/>
          </a:solidFill>
          <a:latin typeface="Monaco" pitchFamily="49" charset="0"/>
          <a:ea typeface="Osaka−等幅" charset="0"/>
          <a:cs typeface="Osaka−等幅" charset="0"/>
          <a:sym typeface="Monaco" charset="0"/>
        </a:defRPr>
      </a:lvl3pPr>
      <a:lvl4pPr algn="ctr" rtl="0" eaLnBrk="0" fontAlgn="base" hangingPunct="0">
        <a:spcBef>
          <a:spcPct val="0"/>
        </a:spcBef>
        <a:spcAft>
          <a:spcPct val="0"/>
        </a:spcAft>
        <a:defRPr sz="4800">
          <a:solidFill>
            <a:schemeClr val="tx1"/>
          </a:solidFill>
          <a:latin typeface="Monaco" pitchFamily="49" charset="0"/>
          <a:ea typeface="Osaka−等幅" charset="0"/>
          <a:cs typeface="Osaka−等幅" charset="0"/>
          <a:sym typeface="Monaco" charset="0"/>
        </a:defRPr>
      </a:lvl4pPr>
      <a:lvl5pPr algn="ctr" rtl="0" eaLnBrk="0" fontAlgn="base" hangingPunct="0">
        <a:spcBef>
          <a:spcPct val="0"/>
        </a:spcBef>
        <a:spcAft>
          <a:spcPct val="0"/>
        </a:spcAft>
        <a:defRPr sz="4800">
          <a:solidFill>
            <a:schemeClr val="tx1"/>
          </a:solidFill>
          <a:latin typeface="Monaco" pitchFamily="49" charset="0"/>
          <a:ea typeface="Osaka−等幅" charset="0"/>
          <a:cs typeface="Osaka−等幅" charset="0"/>
          <a:sym typeface="Monaco" charset="0"/>
        </a:defRPr>
      </a:lvl5pPr>
      <a:lvl6pPr marL="457200" algn="ctr" rtl="0" fontAlgn="base">
        <a:spcBef>
          <a:spcPct val="0"/>
        </a:spcBef>
        <a:spcAft>
          <a:spcPct val="0"/>
        </a:spcAft>
        <a:defRPr sz="4800">
          <a:solidFill>
            <a:schemeClr val="tx1"/>
          </a:solidFill>
          <a:latin typeface="Monaco" pitchFamily="49" charset="0"/>
          <a:ea typeface="Osaka−等幅" charset="0"/>
          <a:cs typeface="Osaka−等幅" charset="0"/>
          <a:sym typeface="Monaco" pitchFamily="49" charset="0"/>
        </a:defRPr>
      </a:lvl6pPr>
      <a:lvl7pPr marL="914400" algn="ctr" rtl="0" fontAlgn="base">
        <a:spcBef>
          <a:spcPct val="0"/>
        </a:spcBef>
        <a:spcAft>
          <a:spcPct val="0"/>
        </a:spcAft>
        <a:defRPr sz="4800">
          <a:solidFill>
            <a:schemeClr val="tx1"/>
          </a:solidFill>
          <a:latin typeface="Monaco" pitchFamily="49" charset="0"/>
          <a:ea typeface="Osaka−等幅" charset="0"/>
          <a:cs typeface="Osaka−等幅" charset="0"/>
          <a:sym typeface="Monaco" pitchFamily="49" charset="0"/>
        </a:defRPr>
      </a:lvl7pPr>
      <a:lvl8pPr marL="1371600" algn="ctr" rtl="0" fontAlgn="base">
        <a:spcBef>
          <a:spcPct val="0"/>
        </a:spcBef>
        <a:spcAft>
          <a:spcPct val="0"/>
        </a:spcAft>
        <a:defRPr sz="4800">
          <a:solidFill>
            <a:schemeClr val="tx1"/>
          </a:solidFill>
          <a:latin typeface="Monaco" pitchFamily="49" charset="0"/>
          <a:ea typeface="Osaka−等幅" charset="0"/>
          <a:cs typeface="Osaka−等幅" charset="0"/>
          <a:sym typeface="Monaco" pitchFamily="49" charset="0"/>
        </a:defRPr>
      </a:lvl8pPr>
      <a:lvl9pPr marL="1828800" algn="ctr" rtl="0" fontAlgn="base">
        <a:spcBef>
          <a:spcPct val="0"/>
        </a:spcBef>
        <a:spcAft>
          <a:spcPct val="0"/>
        </a:spcAft>
        <a:defRPr sz="4800">
          <a:solidFill>
            <a:schemeClr val="tx1"/>
          </a:solidFill>
          <a:latin typeface="Monaco" pitchFamily="49" charset="0"/>
          <a:ea typeface="Osaka−等幅" charset="0"/>
          <a:cs typeface="Osaka−等幅" charset="0"/>
          <a:sym typeface="Monaco" pitchFamily="49" charset="0"/>
        </a:defRPr>
      </a:lvl9pPr>
    </p:titleStyle>
    <p:bodyStyle>
      <a:lvl1pPr marL="5969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1pPr>
      <a:lvl2pPr marL="10033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2pPr>
      <a:lvl3pPr marL="14224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3pPr>
      <a:lvl4pPr marL="18288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4pPr>
      <a:lvl5pPr marL="22352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5pPr>
      <a:lvl6pPr marL="2692400" indent="-368300" algn="l" rtl="0" fontAlgn="base">
        <a:spcBef>
          <a:spcPts val="2100"/>
        </a:spcBef>
        <a:spcAft>
          <a:spcPct val="0"/>
        </a:spcAft>
        <a:buSzPct val="139000"/>
        <a:buChar char="•"/>
        <a:defRPr sz="2400">
          <a:solidFill>
            <a:schemeClr val="tx1"/>
          </a:solidFill>
          <a:latin typeface="+mn-lt"/>
          <a:ea typeface="+mn-ea"/>
          <a:cs typeface="+mn-cs"/>
          <a:sym typeface="Monaco" pitchFamily="49" charset="0"/>
        </a:defRPr>
      </a:lvl6pPr>
      <a:lvl7pPr marL="3149600" indent="-368300" algn="l" rtl="0" fontAlgn="base">
        <a:spcBef>
          <a:spcPts val="2100"/>
        </a:spcBef>
        <a:spcAft>
          <a:spcPct val="0"/>
        </a:spcAft>
        <a:buSzPct val="139000"/>
        <a:buChar char="•"/>
        <a:defRPr sz="2400">
          <a:solidFill>
            <a:schemeClr val="tx1"/>
          </a:solidFill>
          <a:latin typeface="+mn-lt"/>
          <a:ea typeface="+mn-ea"/>
          <a:cs typeface="+mn-cs"/>
          <a:sym typeface="Monaco" pitchFamily="49" charset="0"/>
        </a:defRPr>
      </a:lvl7pPr>
      <a:lvl8pPr marL="3606800" indent="-368300" algn="l" rtl="0" fontAlgn="base">
        <a:spcBef>
          <a:spcPts val="2100"/>
        </a:spcBef>
        <a:spcAft>
          <a:spcPct val="0"/>
        </a:spcAft>
        <a:buSzPct val="139000"/>
        <a:buChar char="•"/>
        <a:defRPr sz="2400">
          <a:solidFill>
            <a:schemeClr val="tx1"/>
          </a:solidFill>
          <a:latin typeface="+mn-lt"/>
          <a:ea typeface="+mn-ea"/>
          <a:cs typeface="+mn-cs"/>
          <a:sym typeface="Monaco" pitchFamily="49" charset="0"/>
        </a:defRPr>
      </a:lvl8pPr>
      <a:lvl9pPr marL="4064000" indent="-368300" algn="l" rtl="0" fontAlgn="base">
        <a:spcBef>
          <a:spcPts val="2100"/>
        </a:spcBef>
        <a:spcAft>
          <a:spcPct val="0"/>
        </a:spcAft>
        <a:buSzPct val="139000"/>
        <a:buChar char="•"/>
        <a:defRPr sz="2400">
          <a:solidFill>
            <a:schemeClr val="tx1"/>
          </a:solidFill>
          <a:latin typeface="+mn-lt"/>
          <a:ea typeface="+mn-ea"/>
          <a:cs typeface="+mn-cs"/>
          <a:sym typeface="Monaco" pitchFamily="49"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FF3FEF4-96F6-4DDF-AFD8-08987A5463D8}"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xmlns="" val="1774713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FF3FEF4-96F6-4DDF-AFD8-08987A5463D8}"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xmlns="" val="2634452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FF3FEF4-96F6-4DDF-AFD8-08987A5463D8}"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xmlns="" val="29945855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FF3FEF4-96F6-4DDF-AFD8-08987A5463D8}"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xmlns="" val="3864513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3dkrIN3Is1U" TargetMode="Externa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hyperlink" Target="http://www.seminarhaus-schmiede.de/pdf/Luc%20Isebaert,%20Bruegger%20Modell%20Theorie.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hyperlink" Target="http://www.seminarhaus-schmiede.de/pdf/Luc%20Isebaert,%20Bruegger%20Modell%20Theorie.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hyperlink" Target="http://www.seminarhaus-schmiede.de/pdf/Luc%20Isebaert,%20Bruegger%20Modell%20Theorie.pdf" TargetMode="Externa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hyperlink" Target="http://www.seminarhaus-schmiede.de/pdf/Luc%20Isebaert,%20Bruegger%20Modell%20Theorie.pdf"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hyperlink" Target="http://www.seminarhaus-schmiede.de/pdf/Luc%20Isebaert,%20Bruegger%20Modell%20Theorie.pdf" TargetMode="Externa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hyperlink" Target="http://www.seminarhaus-schmiede.de/pdf/Luc%20Isebaert,%20Bruegger%20Modell%20Theorie.pdf" TargetMode="Externa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www.khsb-berlin.de/weiterbildung/zertifikatskurse/loesungsfokussiert-beraten/" TargetMode="External"/><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2051" name="Rectangle 6"/>
          <p:cNvSpPr>
            <a:spLocks noChangeArrowheads="1"/>
          </p:cNvSpPr>
          <p:nvPr/>
        </p:nvSpPr>
        <p:spPr bwMode="auto">
          <a:xfrm>
            <a:off x="0" y="55563"/>
            <a:ext cx="9144000" cy="1052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bIns="0">
            <a:spAutoFit/>
          </a:bodyPr>
          <a:lstStyle/>
          <a:p>
            <a:endParaRPr lang="de-DE" sz="2600" b="1">
              <a:solidFill>
                <a:schemeClr val="tx1"/>
              </a:solidFill>
              <a:cs typeface="Times New Roman" pitchFamily="18" charset="0"/>
            </a:endParaRPr>
          </a:p>
          <a:p>
            <a:pPr eaLnBrk="0" hangingPunct="0"/>
            <a:r>
              <a:rPr lang="de-DE" sz="1600" b="1">
                <a:solidFill>
                  <a:schemeClr val="tx1"/>
                </a:solidFill>
                <a:cs typeface="Arial" charset="0"/>
              </a:rPr>
              <a:t> </a:t>
            </a:r>
            <a:endParaRPr lang="de-DE" sz="2600" b="1">
              <a:solidFill>
                <a:schemeClr val="tx1"/>
              </a:solidFill>
              <a:cs typeface="Times New Roman" pitchFamily="18" charset="0"/>
            </a:endParaRPr>
          </a:p>
          <a:p>
            <a:pPr eaLnBrk="0" hangingPunct="0"/>
            <a:endParaRPr lang="de-DE" sz="2400">
              <a:solidFill>
                <a:schemeClr val="tx1"/>
              </a:solidFill>
              <a:cs typeface="Times New Roman" pitchFamily="18" charset="0"/>
            </a:endParaRPr>
          </a:p>
        </p:txBody>
      </p:sp>
      <p:sp>
        <p:nvSpPr>
          <p:cNvPr id="2052" name="Rectangle 7"/>
          <p:cNvSpPr>
            <a:spLocks noChangeArrowheads="1"/>
          </p:cNvSpPr>
          <p:nvPr/>
        </p:nvSpPr>
        <p:spPr bwMode="auto">
          <a:xfrm>
            <a:off x="0" y="5001850"/>
            <a:ext cx="9144000" cy="1523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r>
              <a:rPr lang="de-DE" sz="600" dirty="0">
                <a:solidFill>
                  <a:schemeClr val="tx1"/>
                </a:solidFill>
                <a:latin typeface="Arial" charset="0"/>
                <a:cs typeface="Arial" charset="0"/>
              </a:rPr>
              <a:t> </a:t>
            </a:r>
            <a:endParaRPr lang="de-DE" sz="1200" dirty="0">
              <a:solidFill>
                <a:schemeClr val="tx1"/>
              </a:solidFill>
              <a:latin typeface="Arial" charset="0"/>
              <a:cs typeface="Times New Roman" pitchFamily="18" charset="0"/>
            </a:endParaRPr>
          </a:p>
          <a:p>
            <a:pPr algn="r" eaLnBrk="0" hangingPunct="0"/>
            <a:r>
              <a:rPr lang="de-DE" sz="1200" b="1" dirty="0">
                <a:solidFill>
                  <a:srgbClr val="FF6600"/>
                </a:solidFill>
                <a:latin typeface="Arial" charset="0"/>
                <a:cs typeface="Arial" charset="0"/>
              </a:rPr>
              <a:t>Europäisches Institut für Sozialforschung</a:t>
            </a:r>
            <a:r>
              <a:rPr lang="de-DE" sz="1200" b="1" dirty="0">
                <a:solidFill>
                  <a:schemeClr val="tx1"/>
                </a:solidFill>
                <a:latin typeface="Arial" charset="0"/>
                <a:cs typeface="Arial" charset="0"/>
              </a:rPr>
              <a:t> </a:t>
            </a:r>
            <a:endParaRPr lang="de-DE" sz="1200" dirty="0">
              <a:solidFill>
                <a:schemeClr val="tx1"/>
              </a:solidFill>
              <a:latin typeface="Arial" charset="0"/>
              <a:cs typeface="Times New Roman" pitchFamily="18" charset="0"/>
            </a:endParaRPr>
          </a:p>
          <a:p>
            <a:pPr algn="r" eaLnBrk="0" hangingPunct="0"/>
            <a:r>
              <a:rPr lang="de-DE" sz="1200" b="1" dirty="0">
                <a:solidFill>
                  <a:srgbClr val="333333"/>
                </a:solidFill>
                <a:latin typeface="Arial" charset="0"/>
                <a:cs typeface="Arial" charset="0"/>
              </a:rPr>
              <a:t>Stefan Bestmann</a:t>
            </a:r>
            <a:r>
              <a:rPr lang="de-DE" sz="1200" b="1" dirty="0">
                <a:solidFill>
                  <a:srgbClr val="FF6600"/>
                </a:solidFill>
                <a:latin typeface="Arial" charset="0"/>
                <a:cs typeface="Arial" charset="0"/>
              </a:rPr>
              <a:t> Berlin</a:t>
            </a:r>
            <a:endParaRPr lang="de-DE" sz="1200" dirty="0">
              <a:solidFill>
                <a:schemeClr val="tx1"/>
              </a:solidFill>
              <a:latin typeface="Arial" charset="0"/>
              <a:cs typeface="Times New Roman" pitchFamily="18" charset="0"/>
            </a:endParaRPr>
          </a:p>
          <a:p>
            <a:pPr algn="r" eaLnBrk="0" hangingPunct="0"/>
            <a:r>
              <a:rPr lang="de-DE" sz="1200" dirty="0">
                <a:latin typeface="Arial" charset="0"/>
                <a:cs typeface="Arial" charset="0"/>
              </a:rPr>
              <a:t>sowie </a:t>
            </a:r>
          </a:p>
          <a:p>
            <a:pPr algn="r" eaLnBrk="0" hangingPunct="0"/>
            <a:r>
              <a:rPr lang="de-DE" sz="1200" b="1" dirty="0">
                <a:solidFill>
                  <a:schemeClr val="bg1"/>
                </a:solidFill>
                <a:latin typeface="Arial" charset="0"/>
                <a:cs typeface="Arial" charset="0"/>
              </a:rPr>
              <a:t>Katholische </a:t>
            </a:r>
            <a:r>
              <a:rPr lang="de-DE" sz="1200" b="1" dirty="0">
                <a:latin typeface="Arial" charset="0"/>
                <a:cs typeface="Arial" charset="0"/>
              </a:rPr>
              <a:t>Katholische</a:t>
            </a:r>
            <a:r>
              <a:rPr lang="de-DE" sz="1200" b="1" dirty="0" smtClean="0">
                <a:solidFill>
                  <a:schemeClr val="bg1"/>
                </a:solidFill>
                <a:latin typeface="Arial" charset="0"/>
                <a:cs typeface="Arial" charset="0"/>
              </a:rPr>
              <a:t> </a:t>
            </a:r>
            <a:r>
              <a:rPr lang="de-DE" sz="1200" b="1" dirty="0" smtClean="0">
                <a:latin typeface="Arial" charset="0"/>
                <a:cs typeface="Arial" charset="0"/>
              </a:rPr>
              <a:t>Hochschule </a:t>
            </a:r>
            <a:r>
              <a:rPr lang="de-DE" sz="1200" b="1" dirty="0">
                <a:latin typeface="Arial" charset="0"/>
                <a:cs typeface="Arial" charset="0"/>
              </a:rPr>
              <a:t>für Sozialwesen Berlin</a:t>
            </a:r>
          </a:p>
          <a:p>
            <a:pPr algn="r" eaLnBrk="0" hangingPunct="0"/>
            <a:r>
              <a:rPr lang="de-DE" sz="1200" dirty="0">
                <a:latin typeface="Arial" charset="0"/>
                <a:cs typeface="Arial" charset="0"/>
              </a:rPr>
              <a:t>Prof. Dr. Stefan Bestmann</a:t>
            </a:r>
            <a:endParaRPr lang="de-DE" sz="1200" dirty="0">
              <a:latin typeface="Arial" charset="0"/>
              <a:cs typeface="Times New Roman" pitchFamily="18" charset="0"/>
            </a:endParaRPr>
          </a:p>
          <a:p>
            <a:pPr algn="r" eaLnBrk="0" hangingPunct="0"/>
            <a:r>
              <a:rPr lang="de-DE" sz="900" dirty="0" smtClean="0">
                <a:latin typeface="Arial" charset="0"/>
                <a:cs typeface="Arial" charset="0"/>
              </a:rPr>
              <a:t>www.</a:t>
            </a:r>
            <a:r>
              <a:rPr lang="de-DE" sz="900" dirty="0" smtClean="0">
                <a:solidFill>
                  <a:schemeClr val="accent6">
                    <a:lumMod val="75000"/>
                  </a:schemeClr>
                </a:solidFill>
                <a:latin typeface="Arial" charset="0"/>
                <a:cs typeface="Arial" charset="0"/>
              </a:rPr>
              <a:t>eins</a:t>
            </a:r>
            <a:r>
              <a:rPr lang="de-DE" sz="900" dirty="0" smtClean="0">
                <a:latin typeface="Arial" charset="0"/>
                <a:cs typeface="Arial" charset="0"/>
              </a:rPr>
              <a:t>-berlin.de</a:t>
            </a:r>
          </a:p>
          <a:p>
            <a:pPr algn="r" eaLnBrk="0" hangingPunct="0"/>
            <a:r>
              <a:rPr lang="de-DE" sz="900" dirty="0" smtClean="0">
                <a:latin typeface="Arial" charset="0"/>
                <a:cs typeface="Arial" charset="0"/>
              </a:rPr>
              <a:t>Fon </a:t>
            </a:r>
            <a:r>
              <a:rPr lang="de-DE" sz="900" dirty="0">
                <a:latin typeface="Arial" charset="0"/>
                <a:cs typeface="Arial" charset="0"/>
              </a:rPr>
              <a:t>030 / 6640-1748</a:t>
            </a:r>
            <a:endParaRPr lang="de-DE" sz="900" dirty="0">
              <a:latin typeface="Arial" charset="0"/>
              <a:cs typeface="Times New Roman" pitchFamily="18" charset="0"/>
            </a:endParaRPr>
          </a:p>
          <a:p>
            <a:pPr algn="r" eaLnBrk="0" hangingPunct="0"/>
            <a:r>
              <a:rPr lang="de-DE" sz="900" dirty="0">
                <a:latin typeface="Arial" charset="0"/>
                <a:cs typeface="Times New Roman" pitchFamily="18" charset="0"/>
              </a:rPr>
              <a:t>info@eins-berlin.de </a:t>
            </a:r>
          </a:p>
        </p:txBody>
      </p:sp>
      <p:sp>
        <p:nvSpPr>
          <p:cNvPr id="2053" name="Rectangle 8"/>
          <p:cNvSpPr>
            <a:spLocks noChangeArrowheads="1"/>
          </p:cNvSpPr>
          <p:nvPr/>
        </p:nvSpPr>
        <p:spPr bwMode="auto">
          <a:xfrm>
            <a:off x="1116013" y="1341438"/>
            <a:ext cx="8027987"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de-DE" sz="2800" b="1" dirty="0"/>
              <a:t> </a:t>
            </a:r>
            <a:endParaRPr lang="de-DE" sz="2800" b="1" dirty="0" smtClean="0"/>
          </a:p>
          <a:p>
            <a:pPr algn="r"/>
            <a:r>
              <a:rPr lang="de-DE" sz="2800" b="1" dirty="0" smtClean="0">
                <a:solidFill>
                  <a:schemeClr val="accent6">
                    <a:lumMod val="75000"/>
                  </a:schemeClr>
                </a:solidFill>
                <a:latin typeface="Arial" charset="0"/>
                <a:cs typeface="Times New Roman" pitchFamily="18" charset="0"/>
              </a:rPr>
              <a:t>LÖSUNGSFOKUSSIERTE BERATUNG </a:t>
            </a:r>
            <a:endParaRPr lang="de-DE" sz="2800" b="1" dirty="0">
              <a:solidFill>
                <a:schemeClr val="accent6">
                  <a:lumMod val="75000"/>
                </a:schemeClr>
              </a:solidFill>
              <a:latin typeface="Arial" charset="0"/>
              <a:cs typeface="Times New Roman" pitchFamily="18" charset="0"/>
            </a:endParaRPr>
          </a:p>
          <a:p>
            <a:pPr algn="r"/>
            <a:r>
              <a:rPr lang="de-DE" sz="2800" b="1" dirty="0" smtClean="0">
                <a:latin typeface="Arial" charset="0"/>
                <a:cs typeface="Times New Roman" pitchFamily="18" charset="0"/>
              </a:rPr>
              <a:t>EINFACH MACHEN!</a:t>
            </a:r>
            <a:endParaRPr lang="de-DE" sz="2800" b="1" dirty="0">
              <a:latin typeface="Arial" charset="0"/>
              <a:cs typeface="Times New Roman" pitchFamily="18" charset="0"/>
            </a:endParaRPr>
          </a:p>
          <a:p>
            <a:pPr algn="r"/>
            <a:endParaRPr lang="de-DE" sz="2800" b="1" dirty="0" smtClean="0">
              <a:solidFill>
                <a:schemeClr val="accent6">
                  <a:lumMod val="75000"/>
                </a:schemeClr>
              </a:solidFill>
              <a:latin typeface="Arial" charset="0"/>
              <a:cs typeface="Times New Roman" pitchFamily="18" charset="0"/>
            </a:endParaRPr>
          </a:p>
          <a:p>
            <a:pPr algn="r"/>
            <a:endParaRPr lang="de-DE" sz="1400" b="1" dirty="0" smtClean="0">
              <a:latin typeface="Arial" panose="020B0604020202020204" pitchFamily="34" charset="0"/>
              <a:cs typeface="Arial" panose="020B0604020202020204" pitchFamily="34" charset="0"/>
              <a:sym typeface="Monaco" charset="0"/>
            </a:endParaRPr>
          </a:p>
          <a:p>
            <a:pPr algn="r"/>
            <a:endParaRPr lang="de-DE" sz="1400" b="1" dirty="0" smtClean="0">
              <a:latin typeface="Arial" panose="020B0604020202020204" pitchFamily="34" charset="0"/>
              <a:cs typeface="Arial" panose="020B0604020202020204" pitchFamily="34" charset="0"/>
              <a:sym typeface="Monaco" charset="0"/>
            </a:endParaRPr>
          </a:p>
          <a:p>
            <a:pPr algn="r"/>
            <a:r>
              <a:rPr lang="de-DE" sz="1400" dirty="0" smtClean="0">
                <a:latin typeface="Arial" panose="020B0604020202020204" pitchFamily="34" charset="0"/>
                <a:cs typeface="Arial" panose="020B0604020202020204" pitchFamily="34" charset="0"/>
                <a:sym typeface="Monaco" charset="0"/>
              </a:rPr>
              <a:t>Dienstag der 30.Mai 2017</a:t>
            </a:r>
            <a:endParaRPr lang="de-DE" sz="1400" dirty="0">
              <a:latin typeface="Arial" panose="020B0604020202020204" pitchFamily="34" charset="0"/>
              <a:cs typeface="Arial" panose="020B0604020202020204" pitchFamily="34" charset="0"/>
              <a:sym typeface="Monaco" charset="0"/>
            </a:endParaRPr>
          </a:p>
          <a:p>
            <a:pPr algn="r"/>
            <a:r>
              <a:rPr lang="de-DE" sz="1400" dirty="0">
                <a:latin typeface="Arial" panose="020B0604020202020204" pitchFamily="34" charset="0"/>
                <a:cs typeface="Arial" panose="020B0604020202020204" pitchFamily="34" charset="0"/>
              </a:rPr>
              <a:t>Akademie Hotel </a:t>
            </a:r>
            <a:r>
              <a:rPr lang="de-DE" sz="1400" dirty="0" smtClean="0">
                <a:latin typeface="Arial" panose="020B0604020202020204" pitchFamily="34" charset="0"/>
                <a:cs typeface="Arial" panose="020B0604020202020204" pitchFamily="34" charset="0"/>
              </a:rPr>
              <a:t>Berlin</a:t>
            </a:r>
          </a:p>
          <a:p>
            <a:pPr algn="r"/>
            <a:r>
              <a:rPr lang="de-DE" sz="1400" dirty="0" smtClean="0">
                <a:latin typeface="Arial" panose="020B0604020202020204" pitchFamily="34" charset="0"/>
                <a:cs typeface="Arial" panose="020B0604020202020204" pitchFamily="34" charset="0"/>
              </a:rPr>
              <a:t>Heinrich-Mann </a:t>
            </a:r>
            <a:r>
              <a:rPr lang="de-DE" sz="1400" dirty="0">
                <a:latin typeface="Arial" panose="020B0604020202020204" pitchFamily="34" charset="0"/>
                <a:cs typeface="Arial" panose="020B0604020202020204" pitchFamily="34" charset="0"/>
              </a:rPr>
              <a:t>Straße </a:t>
            </a:r>
            <a:r>
              <a:rPr lang="de-DE" sz="1400" dirty="0" smtClean="0">
                <a:latin typeface="Arial" panose="020B0604020202020204" pitchFamily="34" charset="0"/>
                <a:cs typeface="Arial" panose="020B0604020202020204" pitchFamily="34" charset="0"/>
              </a:rPr>
              <a:t>29</a:t>
            </a:r>
          </a:p>
          <a:p>
            <a:pPr algn="r"/>
            <a:r>
              <a:rPr lang="de-DE" sz="1400" dirty="0" smtClean="0">
                <a:latin typeface="Arial" panose="020B0604020202020204" pitchFamily="34" charset="0"/>
                <a:cs typeface="Arial" panose="020B0604020202020204" pitchFamily="34" charset="0"/>
              </a:rPr>
              <a:t>13156 </a:t>
            </a:r>
            <a:r>
              <a:rPr lang="de-DE" sz="1400" dirty="0">
                <a:latin typeface="Arial" panose="020B0604020202020204" pitchFamily="34" charset="0"/>
                <a:cs typeface="Arial" panose="020B0604020202020204" pitchFamily="34" charset="0"/>
              </a:rPr>
              <a:t>Berlin </a:t>
            </a:r>
            <a:endParaRPr lang="de-DE" sz="1400" dirty="0">
              <a:latin typeface="Arial" panose="020B0604020202020204" pitchFamily="34" charset="0"/>
              <a:cs typeface="Arial" panose="020B0604020202020204" pitchFamily="34"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2011402" cy="1184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8895" y="381000"/>
            <a:ext cx="5715105" cy="838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7343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a:solidFill>
                  <a:srgbClr val="FFFFFF"/>
                </a:solidFill>
                <a:latin typeface="Arial" charset="0"/>
                <a:sym typeface="Monaco" charset="0"/>
              </a:rPr>
              <a:t>2 </a:t>
            </a:r>
            <a:r>
              <a:rPr lang="de-DE" sz="2200" dirty="0">
                <a:solidFill>
                  <a:srgbClr val="FFFFFF"/>
                </a:solidFill>
                <a:latin typeface="Arial" charset="0"/>
              </a:rPr>
              <a:t>Was heißt ‚Lösung‘?</a:t>
            </a:r>
          </a:p>
        </p:txBody>
      </p:sp>
      <p:sp>
        <p:nvSpPr>
          <p:cNvPr id="15" name="Rechteck 14"/>
          <p:cNvSpPr/>
          <p:nvPr/>
        </p:nvSpPr>
        <p:spPr>
          <a:xfrm>
            <a:off x="165657" y="502292"/>
            <a:ext cx="8064896" cy="646331"/>
          </a:xfrm>
          <a:prstGeom prst="rect">
            <a:avLst/>
          </a:prstGeom>
        </p:spPr>
        <p:txBody>
          <a:bodyPr wrap="square">
            <a:spAutoFit/>
          </a:bodyPr>
          <a:lstStyle/>
          <a:p>
            <a:r>
              <a:rPr lang="de-DE" b="1" dirty="0" smtClean="0">
                <a:solidFill>
                  <a:srgbClr val="000000"/>
                </a:solidFill>
                <a:latin typeface="Arial" pitchFamily="34" charset="0"/>
                <a:cs typeface="Arial" pitchFamily="34" charset="0"/>
              </a:rPr>
              <a:t>Die </a:t>
            </a:r>
            <a:r>
              <a:rPr lang="de-DE" b="1" dirty="0" smtClean="0">
                <a:solidFill>
                  <a:srgbClr val="FF9900"/>
                </a:solidFill>
                <a:latin typeface="Arial" pitchFamily="34" charset="0"/>
                <a:cs typeface="Arial" pitchFamily="34" charset="0"/>
              </a:rPr>
              <a:t>Herausforderung </a:t>
            </a:r>
            <a:r>
              <a:rPr lang="de-DE" b="1" dirty="0" smtClean="0">
                <a:solidFill>
                  <a:srgbClr val="000000"/>
                </a:solidFill>
                <a:latin typeface="Arial" pitchFamily="34" charset="0"/>
                <a:cs typeface="Arial" pitchFamily="34" charset="0"/>
              </a:rPr>
              <a:t>liegt darin, </a:t>
            </a:r>
          </a:p>
          <a:p>
            <a:r>
              <a:rPr lang="de-DE" b="1" dirty="0" smtClean="0">
                <a:solidFill>
                  <a:srgbClr val="000000"/>
                </a:solidFill>
                <a:latin typeface="Arial" pitchFamily="34" charset="0"/>
                <a:cs typeface="Arial" pitchFamily="34" charset="0"/>
              </a:rPr>
              <a:t>dass wir nur sehen was wir sehen und nicht, was wir nicht sehen!</a:t>
            </a:r>
            <a:endParaRPr lang="en-US" dirty="0">
              <a:solidFill>
                <a:srgbClr val="000000"/>
              </a:solidFill>
              <a:latin typeface="Arial" pitchFamily="34" charset="0"/>
              <a:cs typeface="Arial" pitchFamily="34" charset="0"/>
            </a:endParaRPr>
          </a:p>
        </p:txBody>
      </p:sp>
      <p:sp>
        <p:nvSpPr>
          <p:cNvPr id="5" name="Rechteck 4"/>
          <p:cNvSpPr/>
          <p:nvPr/>
        </p:nvSpPr>
        <p:spPr>
          <a:xfrm>
            <a:off x="165657" y="1331476"/>
            <a:ext cx="8064896" cy="369332"/>
          </a:xfrm>
          <a:prstGeom prst="rect">
            <a:avLst/>
          </a:prstGeom>
        </p:spPr>
        <p:txBody>
          <a:bodyPr wrap="square">
            <a:spAutoFit/>
          </a:bodyPr>
          <a:lstStyle/>
          <a:p>
            <a:r>
              <a:rPr lang="de-DE" dirty="0" smtClean="0">
                <a:solidFill>
                  <a:srgbClr val="000000"/>
                </a:solidFill>
                <a:latin typeface="Arial" pitchFamily="34" charset="0"/>
                <a:cs typeface="Arial" pitchFamily="34" charset="0"/>
              </a:rPr>
              <a:t>Eine kleine (gesundheitsförderliche) Übung </a:t>
            </a:r>
            <a:r>
              <a:rPr lang="de-DE" dirty="0" smtClean="0">
                <a:solidFill>
                  <a:srgbClr val="000000"/>
                </a:solidFill>
                <a:latin typeface="Arial" pitchFamily="34" charset="0"/>
                <a:cs typeface="Arial" pitchFamily="34" charset="0"/>
                <a:sym typeface="Wingdings" panose="05000000000000000000" pitchFamily="2" charset="2"/>
              </a:rPr>
              <a:t> </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0224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a:solidFill>
                  <a:srgbClr val="FFFFFF"/>
                </a:solidFill>
                <a:latin typeface="Arial" charset="0"/>
                <a:sym typeface="Monaco" charset="0"/>
              </a:rPr>
              <a:t>2 </a:t>
            </a:r>
            <a:r>
              <a:rPr lang="de-DE" sz="2200" dirty="0">
                <a:solidFill>
                  <a:srgbClr val="FFFFFF"/>
                </a:solidFill>
                <a:latin typeface="Arial" charset="0"/>
              </a:rPr>
              <a:t>Was heißt ‚Lösung‘?</a:t>
            </a:r>
          </a:p>
        </p:txBody>
      </p:sp>
      <p:sp>
        <p:nvSpPr>
          <p:cNvPr id="15" name="Rechteck 14"/>
          <p:cNvSpPr/>
          <p:nvPr/>
        </p:nvSpPr>
        <p:spPr>
          <a:xfrm>
            <a:off x="165657" y="502292"/>
            <a:ext cx="8064896" cy="1077218"/>
          </a:xfrm>
          <a:prstGeom prst="rect">
            <a:avLst/>
          </a:prstGeom>
        </p:spPr>
        <p:txBody>
          <a:bodyPr wrap="square">
            <a:spAutoFit/>
          </a:bodyPr>
          <a:lstStyle/>
          <a:p>
            <a:r>
              <a:rPr lang="de-DE" sz="1600" b="1" dirty="0" smtClean="0">
                <a:solidFill>
                  <a:srgbClr val="000000"/>
                </a:solidFill>
                <a:latin typeface="Arial" pitchFamily="34" charset="0"/>
                <a:cs typeface="Arial" pitchFamily="34" charset="0"/>
              </a:rPr>
              <a:t>Lösungsbilder</a:t>
            </a:r>
            <a:r>
              <a:rPr lang="de-DE" sz="1600" dirty="0" smtClean="0">
                <a:solidFill>
                  <a:srgbClr val="000000"/>
                </a:solidFill>
                <a:latin typeface="Arial" pitchFamily="34" charset="0"/>
                <a:cs typeface="Arial" pitchFamily="34" charset="0"/>
              </a:rPr>
              <a:t> </a:t>
            </a:r>
            <a:r>
              <a:rPr lang="de-DE" sz="1600" dirty="0">
                <a:solidFill>
                  <a:srgbClr val="000000"/>
                </a:solidFill>
                <a:latin typeface="Arial" pitchFamily="34" charset="0"/>
                <a:cs typeface="Arial" pitchFamily="34" charset="0"/>
              </a:rPr>
              <a:t>sind dabei Imaginationen eines zukünftig veränderten Zustands, die durch ihre möglichst detailreiche </a:t>
            </a:r>
            <a:r>
              <a:rPr lang="de-DE" sz="1600" dirty="0" err="1">
                <a:solidFill>
                  <a:srgbClr val="000000"/>
                </a:solidFill>
                <a:latin typeface="Arial" pitchFamily="34" charset="0"/>
                <a:cs typeface="Arial" pitchFamily="34" charset="0"/>
              </a:rPr>
              <a:t>Ausmalungen</a:t>
            </a:r>
            <a:r>
              <a:rPr lang="de-DE" sz="1600" dirty="0">
                <a:solidFill>
                  <a:srgbClr val="000000"/>
                </a:solidFill>
                <a:latin typeface="Arial" pitchFamily="34" charset="0"/>
                <a:cs typeface="Arial" pitchFamily="34" charset="0"/>
              </a:rPr>
              <a:t> insbesondere von handlungsbezogenen Interaktionen im alttäglichen Netzwerk der sozialen Beziehungen eine motivierende Attraktivität gewinnen.</a:t>
            </a:r>
            <a:endParaRPr lang="en-US" sz="1600" dirty="0">
              <a:solidFill>
                <a:srgbClr val="000000"/>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576" y="2114924"/>
            <a:ext cx="7924800" cy="2628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eck 1"/>
          <p:cNvSpPr/>
          <p:nvPr/>
        </p:nvSpPr>
        <p:spPr>
          <a:xfrm>
            <a:off x="394645" y="4972526"/>
            <a:ext cx="7835908" cy="184666"/>
          </a:xfrm>
          <a:prstGeom prst="rect">
            <a:avLst/>
          </a:prstGeom>
        </p:spPr>
        <p:txBody>
          <a:bodyPr wrap="square">
            <a:spAutoFit/>
          </a:bodyPr>
          <a:lstStyle/>
          <a:p>
            <a:r>
              <a:rPr lang="de-DE" sz="600" dirty="0" smtClean="0">
                <a:solidFill>
                  <a:schemeClr val="bg1"/>
                </a:solidFill>
                <a:latin typeface="Arial" panose="020B0604020202020204" pitchFamily="34" charset="0"/>
                <a:cs typeface="Arial" panose="020B0604020202020204" pitchFamily="34" charset="0"/>
              </a:rPr>
              <a:t>Quelle: http</a:t>
            </a:r>
            <a:r>
              <a:rPr lang="de-DE" sz="600" dirty="0">
                <a:solidFill>
                  <a:schemeClr val="bg1"/>
                </a:solidFill>
                <a:latin typeface="Arial" panose="020B0604020202020204" pitchFamily="34" charset="0"/>
                <a:cs typeface="Arial" panose="020B0604020202020204" pitchFamily="34" charset="0"/>
              </a:rPr>
              <a:t>://izquotes.com/quotes-pictures/quote-logic-will-get-you-from-a-to-b-imagination-will-take-you-everywhere-albert-einstein-56390.jpg</a:t>
            </a:r>
          </a:p>
        </p:txBody>
      </p:sp>
    </p:spTree>
    <p:extLst>
      <p:ext uri="{BB962C8B-B14F-4D97-AF65-F5344CB8AC3E}">
        <p14:creationId xmlns:p14="http://schemas.microsoft.com/office/powerpoint/2010/main" xmlns="" val="334854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a:solidFill>
                  <a:srgbClr val="FFFFFF"/>
                </a:solidFill>
                <a:latin typeface="Arial" charset="0"/>
                <a:sym typeface="Monaco" charset="0"/>
              </a:rPr>
              <a:t>2 </a:t>
            </a:r>
            <a:r>
              <a:rPr lang="de-DE" sz="2200" dirty="0">
                <a:solidFill>
                  <a:srgbClr val="FFFFFF"/>
                </a:solidFill>
                <a:latin typeface="Arial" charset="0"/>
              </a:rPr>
              <a:t>Was heißt ‚Lösung‘?</a:t>
            </a:r>
          </a:p>
        </p:txBody>
      </p:sp>
      <p:sp>
        <p:nvSpPr>
          <p:cNvPr id="4" name="Rechteck 3"/>
          <p:cNvSpPr/>
          <p:nvPr/>
        </p:nvSpPr>
        <p:spPr>
          <a:xfrm>
            <a:off x="88892" y="476672"/>
            <a:ext cx="9055108" cy="1077218"/>
          </a:xfrm>
          <a:prstGeom prst="rect">
            <a:avLst/>
          </a:prstGeom>
        </p:spPr>
        <p:txBody>
          <a:bodyPr wrap="square">
            <a:spAutoFit/>
          </a:bodyPr>
          <a:lstStyle/>
          <a:p>
            <a:r>
              <a:rPr lang="de-DE" sz="1600" dirty="0">
                <a:solidFill>
                  <a:schemeClr val="bg1"/>
                </a:solidFill>
                <a:latin typeface="Arial" panose="020B0604020202020204" pitchFamily="34" charset="0"/>
                <a:cs typeface="Arial" panose="020B0604020202020204" pitchFamily="34" charset="0"/>
              </a:rPr>
              <a:t>Daraus </a:t>
            </a:r>
            <a:r>
              <a:rPr lang="de-DE" sz="1600" b="1" dirty="0">
                <a:solidFill>
                  <a:schemeClr val="bg1"/>
                </a:solidFill>
                <a:latin typeface="Arial" panose="020B0604020202020204" pitchFamily="34" charset="0"/>
                <a:cs typeface="Arial" panose="020B0604020202020204" pitchFamily="34" charset="0"/>
              </a:rPr>
              <a:t>handlungsunterstützende wohlformulierte Ziele </a:t>
            </a:r>
            <a:r>
              <a:rPr lang="de-DE" sz="1600" dirty="0">
                <a:solidFill>
                  <a:schemeClr val="bg1"/>
                </a:solidFill>
                <a:latin typeface="Arial" panose="020B0604020202020204" pitchFamily="34" charset="0"/>
                <a:cs typeface="Arial" panose="020B0604020202020204" pitchFamily="34" charset="0"/>
              </a:rPr>
              <a:t>zu erarbeiten, die in ihrer Konkretheit sich auf nächste im Bezug bestehender Ressourcen realisierbare und realistische Handlungsschritte beziehen, die maßgeblich durch </a:t>
            </a:r>
            <a:r>
              <a:rPr lang="de-DE" sz="1600" dirty="0" smtClean="0">
                <a:solidFill>
                  <a:schemeClr val="bg1"/>
                </a:solidFill>
                <a:latin typeface="Arial" panose="020B0604020202020204" pitchFamily="34" charset="0"/>
                <a:cs typeface="Arial" panose="020B0604020202020204" pitchFamily="34" charset="0"/>
              </a:rPr>
              <a:t>die Klient*innen </a:t>
            </a:r>
            <a:r>
              <a:rPr lang="de-DE" sz="1600" dirty="0" err="1">
                <a:solidFill>
                  <a:schemeClr val="bg1"/>
                </a:solidFill>
                <a:latin typeface="Arial" panose="020B0604020202020204" pitchFamily="34" charset="0"/>
                <a:cs typeface="Arial" panose="020B0604020202020204" pitchFamily="34" charset="0"/>
              </a:rPr>
              <a:t>selbstinitiierbar</a:t>
            </a:r>
            <a:r>
              <a:rPr lang="de-DE" sz="1600" dirty="0">
                <a:solidFill>
                  <a:schemeClr val="bg1"/>
                </a:solidFill>
                <a:latin typeface="Arial" panose="020B0604020202020204" pitchFamily="34" charset="0"/>
                <a:cs typeface="Arial" panose="020B0604020202020204" pitchFamily="34" charset="0"/>
              </a:rPr>
              <a:t> sind, wird zum zentralen beraterischen Handwerkszeug  durch die Konstruktion kommunikativer Lösungsräume. </a:t>
            </a:r>
          </a:p>
        </p:txBody>
      </p:sp>
      <p:sp>
        <p:nvSpPr>
          <p:cNvPr id="7" name="Rechteck 6"/>
          <p:cNvSpPr/>
          <p:nvPr/>
        </p:nvSpPr>
        <p:spPr>
          <a:xfrm>
            <a:off x="146448" y="5520134"/>
            <a:ext cx="8890048" cy="1077218"/>
          </a:xfrm>
          <a:prstGeom prst="rect">
            <a:avLst/>
          </a:prstGeom>
        </p:spPr>
        <p:txBody>
          <a:bodyPr wrap="square">
            <a:spAutoFit/>
          </a:bodyPr>
          <a:lstStyle/>
          <a:p>
            <a:r>
              <a:rPr lang="de-DE" sz="1600" dirty="0" smtClean="0">
                <a:solidFill>
                  <a:schemeClr val="bg1"/>
                </a:solidFill>
                <a:latin typeface="Arial" panose="020B0604020202020204" pitchFamily="34" charset="0"/>
                <a:cs typeface="Arial" panose="020B0604020202020204" pitchFamily="34" charset="0"/>
              </a:rPr>
              <a:t>Dabei </a:t>
            </a:r>
            <a:r>
              <a:rPr lang="de-DE" sz="1600" dirty="0">
                <a:solidFill>
                  <a:schemeClr val="bg1"/>
                </a:solidFill>
                <a:latin typeface="Arial" panose="020B0604020202020204" pitchFamily="34" charset="0"/>
                <a:cs typeface="Arial" panose="020B0604020202020204" pitchFamily="34" charset="0"/>
              </a:rPr>
              <a:t>geht es jedoch nicht allein und maßgeblich um das Erreichen der ausgearbeiteten Ziele als vielmehr das durch das Gehen dieser geplanten Wege ermöglichte Erleben einer Selbstwirksamkeit im Sinne der oben benannten (Wieder)Einkehr von </a:t>
            </a:r>
            <a:r>
              <a:rPr lang="de-DE" sz="1600" b="1" dirty="0">
                <a:solidFill>
                  <a:schemeClr val="bg1"/>
                </a:solidFill>
                <a:latin typeface="Arial" panose="020B0604020202020204" pitchFamily="34" charset="0"/>
                <a:cs typeface="Arial" panose="020B0604020202020204" pitchFamily="34" charset="0"/>
              </a:rPr>
              <a:t>selbstgesteuerter Lebendigkeit </a:t>
            </a:r>
            <a:r>
              <a:rPr lang="de-DE" sz="1600" dirty="0">
                <a:solidFill>
                  <a:schemeClr val="bg1"/>
                </a:solidFill>
                <a:latin typeface="Arial" panose="020B0604020202020204" pitchFamily="34" charset="0"/>
                <a:cs typeface="Arial" panose="020B0604020202020204" pitchFamily="34" charset="0"/>
              </a:rPr>
              <a:t>durch die </a:t>
            </a:r>
            <a:r>
              <a:rPr lang="de-DE" sz="1600" dirty="0" smtClean="0">
                <a:solidFill>
                  <a:schemeClr val="bg1"/>
                </a:solidFill>
                <a:latin typeface="Arial" panose="020B0604020202020204" pitchFamily="34" charset="0"/>
                <a:cs typeface="Arial" panose="020B0604020202020204" pitchFamily="34" charset="0"/>
              </a:rPr>
              <a:t>Klient*innen </a:t>
            </a:r>
            <a:r>
              <a:rPr lang="de-DE" sz="1600" dirty="0">
                <a:solidFill>
                  <a:schemeClr val="bg1"/>
                </a:solidFill>
                <a:latin typeface="Arial" panose="020B0604020202020204" pitchFamily="34" charset="0"/>
                <a:cs typeface="Arial" panose="020B0604020202020204" pitchFamily="34" charset="0"/>
              </a:rPr>
              <a:t>selbst.</a:t>
            </a:r>
          </a:p>
        </p:txBody>
      </p:sp>
      <p:grpSp>
        <p:nvGrpSpPr>
          <p:cNvPr id="3" name="Gruppieren 2"/>
          <p:cNvGrpSpPr/>
          <p:nvPr/>
        </p:nvGrpSpPr>
        <p:grpSpPr>
          <a:xfrm>
            <a:off x="936104" y="1556792"/>
            <a:ext cx="5527972" cy="4001090"/>
            <a:chOff x="936104" y="1556792"/>
            <a:chExt cx="5527972" cy="400109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556792"/>
              <a:ext cx="5420468" cy="38681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eck 1"/>
            <p:cNvSpPr/>
            <p:nvPr/>
          </p:nvSpPr>
          <p:spPr>
            <a:xfrm>
              <a:off x="936104" y="5373216"/>
              <a:ext cx="4572000" cy="184666"/>
            </a:xfrm>
            <a:prstGeom prst="rect">
              <a:avLst/>
            </a:prstGeom>
          </p:spPr>
          <p:txBody>
            <a:bodyPr>
              <a:spAutoFit/>
            </a:bodyPr>
            <a:lstStyle/>
            <a:p>
              <a:r>
                <a:rPr lang="de-DE" sz="600" dirty="0" smtClean="0">
                  <a:solidFill>
                    <a:schemeClr val="bg1"/>
                  </a:solidFill>
                  <a:latin typeface="Arial" panose="020B0604020202020204" pitchFamily="34" charset="0"/>
                  <a:cs typeface="Arial" panose="020B0604020202020204" pitchFamily="34" charset="0"/>
                </a:rPr>
                <a:t>Quelle: http</a:t>
              </a:r>
              <a:r>
                <a:rPr lang="de-DE" sz="600" dirty="0">
                  <a:solidFill>
                    <a:schemeClr val="bg1"/>
                  </a:solidFill>
                  <a:latin typeface="Arial" panose="020B0604020202020204" pitchFamily="34" charset="0"/>
                  <a:cs typeface="Arial" panose="020B0604020202020204" pitchFamily="34" charset="0"/>
                </a:rPr>
                <a:t>://www.awarenesscoach.ch/wp-content/uploads/2013/12/Auf-den-Punkt1-1024x700.png</a:t>
              </a:r>
            </a:p>
          </p:txBody>
        </p:sp>
      </p:grpSp>
    </p:spTree>
    <p:extLst>
      <p:ext uri="{BB962C8B-B14F-4D97-AF65-F5344CB8AC3E}">
        <p14:creationId xmlns:p14="http://schemas.microsoft.com/office/powerpoint/2010/main" xmlns="" val="388092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3 </a:t>
            </a:r>
            <a:r>
              <a:rPr lang="de-DE" b="1" dirty="0">
                <a:solidFill>
                  <a:srgbClr val="000000"/>
                </a:solidFill>
                <a:latin typeface="Arial" charset="0"/>
                <a:cs typeface="Times New Roman" pitchFamily="18" charset="0"/>
              </a:rPr>
              <a:t>Grundsätze der Lösungsfokussierung</a:t>
            </a:r>
            <a:endParaRPr lang="de-DE" b="1" dirty="0">
              <a:solidFill>
                <a:schemeClr val="tx1">
                  <a:lumMod val="65000"/>
                </a:schemeClr>
              </a:solidFill>
              <a:latin typeface="Arial" charset="0"/>
              <a:cs typeface="Times New Roman" pitchFamily="18" charset="0"/>
            </a:endParaRP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chemeClr val="tx1">
                  <a:lumMod val="65000"/>
                </a:schemeClr>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panose="020B0604020202020204" pitchFamily="34" charset="0"/>
              <a:cs typeface="Arial" panose="020B0604020202020204" pitchFamily="34" charset="0"/>
            </a:endParaRP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2" name="Rechteck 1"/>
          <p:cNvSpPr/>
          <p:nvPr/>
        </p:nvSpPr>
        <p:spPr>
          <a:xfrm>
            <a:off x="-17168" y="548680"/>
            <a:ext cx="9036496" cy="369332"/>
          </a:xfrm>
          <a:prstGeom prst="rect">
            <a:avLst/>
          </a:prstGeom>
        </p:spPr>
        <p:txBody>
          <a:bodyPr wrap="square">
            <a:spAutoFit/>
          </a:bodyPr>
          <a:lstStyle/>
          <a:p>
            <a:pPr fontAlgn="base">
              <a:spcBef>
                <a:spcPct val="0"/>
              </a:spcBef>
              <a:spcAft>
                <a:spcPct val="0"/>
              </a:spcAft>
            </a:pPr>
            <a:r>
              <a:rPr lang="de-DE" b="1" dirty="0" smtClean="0">
                <a:solidFill>
                  <a:srgbClr val="000000"/>
                </a:solidFill>
                <a:latin typeface="Arial" panose="020B0604020202020204" pitchFamily="34" charset="0"/>
                <a:cs typeface="Arial" panose="020B0604020202020204" pitchFamily="34" charset="0"/>
                <a:sym typeface="Times New Roman" pitchFamily="18" charset="0"/>
              </a:rPr>
              <a:t>Lösungsfokussierung</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a:t>
            </a:r>
            <a:r>
              <a:rPr lang="de-DE" sz="1200" dirty="0" smtClean="0">
                <a:solidFill>
                  <a:srgbClr val="000000"/>
                </a:solidFill>
                <a:latin typeface="Arial" panose="020B0604020202020204" pitchFamily="34" charset="0"/>
                <a:cs typeface="Arial" panose="020B0604020202020204" pitchFamily="34" charset="0"/>
                <a:sym typeface="Times New Roman" pitchFamily="18" charset="0"/>
              </a:rPr>
              <a:t>(</a:t>
            </a:r>
            <a:r>
              <a:rPr lang="de-DE" sz="1200" dirty="0">
                <a:solidFill>
                  <a:srgbClr val="000000"/>
                </a:solidFill>
                <a:latin typeface="Arial" panose="020B0604020202020204" pitchFamily="34" charset="0"/>
                <a:cs typeface="Arial" panose="020B0604020202020204" pitchFamily="34" charset="0"/>
                <a:sym typeface="Times New Roman" pitchFamily="18" charset="0"/>
              </a:rPr>
              <a:t>Berg u.a. 2001; Jong u. Berg </a:t>
            </a:r>
            <a:r>
              <a:rPr lang="de-DE" sz="1200" dirty="0" smtClean="0">
                <a:solidFill>
                  <a:srgbClr val="000000"/>
                </a:solidFill>
                <a:latin typeface="Arial" panose="020B0604020202020204" pitchFamily="34" charset="0"/>
                <a:cs typeface="Arial" panose="020B0604020202020204" pitchFamily="34" charset="0"/>
                <a:sym typeface="Times New Roman" pitchFamily="18" charset="0"/>
              </a:rPr>
              <a:t>2003; Shazer </a:t>
            </a:r>
            <a:r>
              <a:rPr lang="de-DE" sz="1200" dirty="0">
                <a:solidFill>
                  <a:srgbClr val="000000"/>
                </a:solidFill>
                <a:latin typeface="Arial" panose="020B0604020202020204" pitchFamily="34" charset="0"/>
                <a:cs typeface="Arial" panose="020B0604020202020204" pitchFamily="34" charset="0"/>
                <a:sym typeface="Times New Roman" pitchFamily="18" charset="0"/>
              </a:rPr>
              <a:t>1975, 1991, 1998; Shazer u. Dolan 2008</a:t>
            </a:r>
            <a:r>
              <a:rPr lang="de-DE" sz="1200" dirty="0" smtClean="0">
                <a:solidFill>
                  <a:srgbClr val="000000"/>
                </a:solidFill>
                <a:latin typeface="Arial" panose="020B0604020202020204" pitchFamily="34" charset="0"/>
                <a:cs typeface="Arial" panose="020B0604020202020204" pitchFamily="34" charset="0"/>
                <a:sym typeface="Times New Roman" pitchFamily="18" charset="0"/>
              </a:rPr>
              <a:t>)</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p:txBody>
      </p:sp>
      <p:sp>
        <p:nvSpPr>
          <p:cNvPr id="6" name="Rechteck 5"/>
          <p:cNvSpPr/>
          <p:nvPr/>
        </p:nvSpPr>
        <p:spPr>
          <a:xfrm>
            <a:off x="-17168" y="1268760"/>
            <a:ext cx="9161168" cy="923330"/>
          </a:xfrm>
          <a:prstGeom prst="rect">
            <a:avLst/>
          </a:prstGeom>
        </p:spPr>
        <p:txBody>
          <a:bodyPr wrap="square">
            <a:spAutoFit/>
          </a:bodyPr>
          <a:lstStyle/>
          <a:p>
            <a:pPr fontAlgn="base">
              <a:spcBef>
                <a:spcPct val="0"/>
              </a:spcBef>
              <a:spcAft>
                <a:spcPct val="0"/>
              </a:spcAft>
            </a:pPr>
            <a:r>
              <a:rPr lang="de-DE" dirty="0" smtClean="0">
                <a:solidFill>
                  <a:srgbClr val="000000"/>
                </a:solidFill>
                <a:latin typeface="Arial" panose="020B0604020202020204" pitchFamily="34" charset="0"/>
                <a:cs typeface="Arial" panose="020B0604020202020204" pitchFamily="34" charset="0"/>
                <a:sym typeface="Times New Roman" pitchFamily="18" charset="0"/>
              </a:rPr>
              <a:t>Lösungsfokussierung </a:t>
            </a:r>
            <a:r>
              <a:rPr lang="de-DE" dirty="0">
                <a:solidFill>
                  <a:srgbClr val="000000"/>
                </a:solidFill>
                <a:latin typeface="Arial" panose="020B0604020202020204" pitchFamily="34" charset="0"/>
                <a:cs typeface="Arial" panose="020B0604020202020204" pitchFamily="34" charset="0"/>
                <a:sym typeface="Times New Roman" pitchFamily="18" charset="0"/>
              </a:rPr>
              <a:t>geht von der Einsicht aus, dass jeder Mensch selbst mehr über sein eigenes Leben und seine gegenwärtige Situation weiß als ein anderer Außen­stehender. </a:t>
            </a:r>
            <a:endParaRPr lang="de-DE" sz="1200" dirty="0">
              <a:solidFill>
                <a:srgbClr val="000000"/>
              </a:solidFill>
              <a:latin typeface="Arial" panose="020B0604020202020204" pitchFamily="34" charset="0"/>
              <a:cs typeface="Arial" panose="020B0604020202020204" pitchFamily="34" charset="0"/>
              <a:sym typeface="Times New Roman" pitchFamily="18" charset="0"/>
            </a:endParaRPr>
          </a:p>
        </p:txBody>
      </p:sp>
      <p:sp>
        <p:nvSpPr>
          <p:cNvPr id="3" name="Rechteck 2"/>
          <p:cNvSpPr/>
          <p:nvPr/>
        </p:nvSpPr>
        <p:spPr>
          <a:xfrm>
            <a:off x="-17168" y="3945830"/>
            <a:ext cx="9144000" cy="923330"/>
          </a:xfrm>
          <a:prstGeom prst="rect">
            <a:avLst/>
          </a:prstGeom>
        </p:spPr>
        <p:txBody>
          <a:bodyPr wrap="square">
            <a:spAutoFit/>
          </a:bodyPr>
          <a:lstStyle/>
          <a:p>
            <a:pPr fontAlgn="base">
              <a:spcBef>
                <a:spcPct val="0"/>
              </a:spcBef>
              <a:spcAft>
                <a:spcPct val="0"/>
              </a:spcAft>
            </a:pPr>
            <a:r>
              <a:rPr lang="de-DE" b="1" dirty="0">
                <a:solidFill>
                  <a:srgbClr val="FF6600"/>
                </a:solidFill>
                <a:latin typeface="Arial" panose="020B0604020202020204" pitchFamily="34" charset="0"/>
                <a:cs typeface="Arial" panose="020B0604020202020204" pitchFamily="34" charset="0"/>
                <a:sym typeface="Times New Roman" pitchFamily="18" charset="0"/>
              </a:rPr>
              <a:t>&gt;&gt;&gt;</a:t>
            </a:r>
            <a:r>
              <a:rPr lang="de-DE" b="1"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Die </a:t>
            </a:r>
            <a:r>
              <a:rPr lang="de-DE" dirty="0">
                <a:solidFill>
                  <a:srgbClr val="000000"/>
                </a:solidFill>
                <a:latin typeface="Arial" panose="020B0604020202020204" pitchFamily="34" charset="0"/>
                <a:cs typeface="Arial" panose="020B0604020202020204" pitchFamily="34" charset="0"/>
                <a:sym typeface="Times New Roman" pitchFamily="18" charset="0"/>
              </a:rPr>
              <a:t>Betonung der Stärken und Lösungswege, so wie sie der Adressat ent­wickelt, </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a:p>
            <a:pPr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erhöhen </a:t>
            </a:r>
            <a:r>
              <a:rPr lang="de-DE" dirty="0">
                <a:solidFill>
                  <a:srgbClr val="000000"/>
                </a:solidFill>
                <a:latin typeface="Arial" panose="020B0604020202020204" pitchFamily="34" charset="0"/>
                <a:cs typeface="Arial" panose="020B0604020202020204" pitchFamily="34" charset="0"/>
                <a:sym typeface="Times New Roman" pitchFamily="18" charset="0"/>
              </a:rPr>
              <a:t>zudem die Motivation, die Selbstverantwortlichkeit sowie die Nach­haltigkeit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a:t>
            </a:r>
          </a:p>
          <a:p>
            <a:pPr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für </a:t>
            </a:r>
            <a:r>
              <a:rPr lang="de-DE" dirty="0">
                <a:solidFill>
                  <a:srgbClr val="000000"/>
                </a:solidFill>
                <a:latin typeface="Arial" panose="020B0604020202020204" pitchFamily="34" charset="0"/>
                <a:cs typeface="Arial" panose="020B0604020202020204" pitchFamily="34" charset="0"/>
                <a:sym typeface="Times New Roman" pitchFamily="18" charset="0"/>
              </a:rPr>
              <a:t>die Lösungen. </a:t>
            </a:r>
          </a:p>
        </p:txBody>
      </p:sp>
      <p:sp>
        <p:nvSpPr>
          <p:cNvPr id="7" name="Rechteck 6"/>
          <p:cNvSpPr/>
          <p:nvPr/>
        </p:nvSpPr>
        <p:spPr>
          <a:xfrm>
            <a:off x="0" y="5086925"/>
            <a:ext cx="9126832" cy="923330"/>
          </a:xfrm>
          <a:prstGeom prst="rect">
            <a:avLst/>
          </a:prstGeom>
        </p:spPr>
        <p:txBody>
          <a:bodyPr wrap="square">
            <a:spAutoFit/>
          </a:bodyPr>
          <a:lstStyle/>
          <a:p>
            <a:pPr fontAlgn="base">
              <a:spcBef>
                <a:spcPct val="0"/>
              </a:spcBef>
              <a:spcAft>
                <a:spcPct val="0"/>
              </a:spcAft>
            </a:pPr>
            <a:r>
              <a:rPr lang="de-DE" b="1" dirty="0">
                <a:solidFill>
                  <a:srgbClr val="FF6600"/>
                </a:solidFill>
                <a:latin typeface="Arial" panose="020B0604020202020204" pitchFamily="34" charset="0"/>
                <a:cs typeface="Arial" panose="020B0604020202020204" pitchFamily="34" charset="0"/>
                <a:sym typeface="Times New Roman" pitchFamily="18" charset="0"/>
              </a:rPr>
              <a:t>&gt;&gt;&gt;</a:t>
            </a:r>
            <a:r>
              <a:rPr lang="de-DE" b="1"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Jedes </a:t>
            </a:r>
            <a:r>
              <a:rPr lang="de-DE" dirty="0">
                <a:solidFill>
                  <a:srgbClr val="000000"/>
                </a:solidFill>
                <a:latin typeface="Arial" panose="020B0604020202020204" pitchFamily="34" charset="0"/>
                <a:cs typeface="Arial" panose="020B0604020202020204" pitchFamily="34" charset="0"/>
                <a:sym typeface="Times New Roman" pitchFamily="18" charset="0"/>
              </a:rPr>
              <a:t>Problem ist in seinem je spezifischen Kontext einzigartig und jeder </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a:p>
            <a:pPr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a:t>
            </a:r>
            <a:r>
              <a:rPr lang="de-DE" dirty="0" err="1" smtClean="0">
                <a:solidFill>
                  <a:srgbClr val="000000"/>
                </a:solidFill>
                <a:latin typeface="Arial" panose="020B0604020202020204" pitchFamily="34" charset="0"/>
                <a:cs typeface="Arial" panose="020B0604020202020204" pitchFamily="34" charset="0"/>
                <a:sym typeface="Times New Roman" pitchFamily="18" charset="0"/>
              </a:rPr>
              <a:t>Familienzu­sammenhang</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a:t>
            </a:r>
            <a:r>
              <a:rPr lang="de-DE" dirty="0">
                <a:solidFill>
                  <a:srgbClr val="000000"/>
                </a:solidFill>
                <a:latin typeface="Arial" panose="020B0604020202020204" pitchFamily="34" charset="0"/>
                <a:cs typeface="Arial" panose="020B0604020202020204" pitchFamily="34" charset="0"/>
                <a:sym typeface="Times New Roman" pitchFamily="18" charset="0"/>
              </a:rPr>
              <a:t>besitzt eine je eigene Komplexität, die es anzuerkennen </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a:p>
            <a:pPr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gilt</a:t>
            </a:r>
            <a:r>
              <a:rPr lang="de-DE" dirty="0">
                <a:solidFill>
                  <a:srgbClr val="000000"/>
                </a:solidFill>
                <a:latin typeface="Arial" panose="020B0604020202020204" pitchFamily="34" charset="0"/>
                <a:cs typeface="Arial" panose="020B0604020202020204" pitchFamily="34" charset="0"/>
                <a:sym typeface="Times New Roman" pitchFamily="18" charset="0"/>
              </a:rPr>
              <a:t>.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92090"/>
            <a:ext cx="9126832" cy="13089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hteck 7"/>
          <p:cNvSpPr/>
          <p:nvPr/>
        </p:nvSpPr>
        <p:spPr>
          <a:xfrm>
            <a:off x="0" y="3501008"/>
            <a:ext cx="4572000" cy="184666"/>
          </a:xfrm>
          <a:prstGeom prst="rect">
            <a:avLst/>
          </a:prstGeom>
        </p:spPr>
        <p:txBody>
          <a:bodyPr>
            <a:spAutoFit/>
          </a:bodyPr>
          <a:lstStyle/>
          <a:p>
            <a:pPr fontAlgn="base">
              <a:spcBef>
                <a:spcPct val="0"/>
              </a:spcBef>
              <a:spcAft>
                <a:spcPct val="0"/>
              </a:spcAft>
            </a:pPr>
            <a:r>
              <a:rPr lang="de-DE" sz="600" dirty="0" smtClean="0">
                <a:solidFill>
                  <a:srgbClr val="000000"/>
                </a:solidFill>
                <a:latin typeface="Arial" panose="020B0604020202020204" pitchFamily="34" charset="0"/>
                <a:cs typeface="Arial" panose="020B0604020202020204" pitchFamily="34" charset="0"/>
                <a:sym typeface="Times New Roman" pitchFamily="18" charset="0"/>
              </a:rPr>
              <a:t>Quelle: http</a:t>
            </a:r>
            <a:r>
              <a:rPr lang="de-DE" sz="600" dirty="0">
                <a:solidFill>
                  <a:srgbClr val="000000"/>
                </a:solidFill>
                <a:latin typeface="Arial" panose="020B0604020202020204" pitchFamily="34" charset="0"/>
                <a:cs typeface="Arial" panose="020B0604020202020204" pitchFamily="34" charset="0"/>
                <a:sym typeface="Times New Roman" pitchFamily="18" charset="0"/>
              </a:rPr>
              <a:t>://loesungen.nielskoschoreck.de/wp-content/uploads/2013/10/4_Header_121214_LoesungenFinden.jpg</a:t>
            </a:r>
          </a:p>
        </p:txBody>
      </p:sp>
    </p:spTree>
    <p:extLst>
      <p:ext uri="{BB962C8B-B14F-4D97-AF65-F5344CB8AC3E}">
        <p14:creationId xmlns:p14="http://schemas.microsoft.com/office/powerpoint/2010/main" xmlns="" val="1219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80808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grpSp>
        <p:nvGrpSpPr>
          <p:cNvPr id="2" name="Gruppieren 1"/>
          <p:cNvGrpSpPr/>
          <p:nvPr/>
        </p:nvGrpSpPr>
        <p:grpSpPr>
          <a:xfrm>
            <a:off x="755576" y="2420888"/>
            <a:ext cx="8208912" cy="2578026"/>
            <a:chOff x="755576" y="3671962"/>
            <a:chExt cx="8208912" cy="2578026"/>
          </a:xfrm>
        </p:grpSpPr>
        <p:sp>
          <p:nvSpPr>
            <p:cNvPr id="10" name="Rechteck 9"/>
            <p:cNvSpPr/>
            <p:nvPr/>
          </p:nvSpPr>
          <p:spPr>
            <a:xfrm>
              <a:off x="3059832" y="4509120"/>
              <a:ext cx="5904656" cy="369332"/>
            </a:xfrm>
            <a:prstGeom prst="rect">
              <a:avLst/>
            </a:prstGeom>
          </p:spPr>
          <p:txBody>
            <a:bodyPr wrap="square">
              <a:spAutoFit/>
            </a:bodyPr>
            <a:lstStyle/>
            <a:p>
              <a:pPr fontAlgn="base">
                <a:spcBef>
                  <a:spcPct val="0"/>
                </a:spcBef>
                <a:spcAft>
                  <a:spcPct val="0"/>
                </a:spcAft>
              </a:pPr>
              <a:r>
                <a:rPr lang="de-DE" b="1" dirty="0" smtClean="0">
                  <a:solidFill>
                    <a:srgbClr val="FF6600"/>
                  </a:solidFill>
                  <a:latin typeface="Arial" charset="0"/>
                  <a:cs typeface="Arial" charset="0"/>
                </a:rPr>
                <a:t>Radikaler Konstruktivismus</a:t>
              </a:r>
              <a:endParaRPr lang="de-DE" b="1" dirty="0">
                <a:solidFill>
                  <a:srgbClr val="FF6600"/>
                </a:solidFill>
                <a:latin typeface="Arial" charset="0"/>
                <a:cs typeface="Arial" charset="0"/>
              </a:endParaRPr>
            </a:p>
          </p:txBody>
        </p:sp>
        <p:sp>
          <p:nvSpPr>
            <p:cNvPr id="11" name="Rechteck 10"/>
            <p:cNvSpPr/>
            <p:nvPr/>
          </p:nvSpPr>
          <p:spPr>
            <a:xfrm>
              <a:off x="3059832" y="4984132"/>
              <a:ext cx="4824536" cy="830997"/>
            </a:xfrm>
            <a:prstGeom prst="rect">
              <a:avLst/>
            </a:prstGeom>
          </p:spPr>
          <p:txBody>
            <a:bodyPr wrap="square">
              <a:spAutoFit/>
            </a:bodyPr>
            <a:lstStyle/>
            <a:p>
              <a:pPr fontAlgn="base">
                <a:spcBef>
                  <a:spcPct val="0"/>
                </a:spcBef>
                <a:spcAft>
                  <a:spcPct val="0"/>
                </a:spcAft>
              </a:pPr>
              <a:r>
                <a:rPr lang="de-DE" sz="1600" b="1" dirty="0" smtClean="0">
                  <a:solidFill>
                    <a:srgbClr val="000000"/>
                  </a:solidFill>
                  <a:latin typeface="Arial" pitchFamily="34" charset="0"/>
                  <a:cs typeface="Arial" pitchFamily="34" charset="0"/>
                </a:rPr>
                <a:t>Paul Watzlawick</a:t>
              </a:r>
            </a:p>
            <a:p>
              <a:pPr fontAlgn="base">
                <a:spcBef>
                  <a:spcPct val="0"/>
                </a:spcBef>
                <a:spcAft>
                  <a:spcPct val="0"/>
                </a:spcAft>
              </a:pPr>
              <a:r>
                <a:rPr lang="de-DE" sz="1600" dirty="0" smtClean="0">
                  <a:solidFill>
                    <a:srgbClr val="000000"/>
                  </a:solidFill>
                  <a:latin typeface="Arial" pitchFamily="34" charset="0"/>
                  <a:cs typeface="Arial" pitchFamily="34" charset="0"/>
                </a:rPr>
                <a:t>Wahrheit und Wirklichkeit</a:t>
              </a:r>
              <a:endParaRPr lang="de-DE" sz="1600" dirty="0">
                <a:solidFill>
                  <a:srgbClr val="000000"/>
                </a:solidFill>
                <a:latin typeface="Arial" pitchFamily="34" charset="0"/>
                <a:cs typeface="Arial" pitchFamily="34" charset="0"/>
              </a:endParaRPr>
            </a:p>
            <a:p>
              <a:pPr fontAlgn="base">
                <a:spcBef>
                  <a:spcPct val="0"/>
                </a:spcBef>
                <a:spcAft>
                  <a:spcPct val="0"/>
                </a:spcAft>
              </a:pPr>
              <a:r>
                <a:rPr lang="de-DE" sz="1600" dirty="0">
                  <a:solidFill>
                    <a:srgbClr val="000000"/>
                  </a:solidFill>
                  <a:latin typeface="Arial" pitchFamily="34" charset="0"/>
                  <a:cs typeface="Arial" pitchFamily="34" charset="0"/>
                  <a:hlinkClick r:id="rId2"/>
                </a:rPr>
                <a:t>http://</a:t>
              </a:r>
              <a:r>
                <a:rPr lang="de-DE" sz="1600" dirty="0" smtClean="0">
                  <a:solidFill>
                    <a:srgbClr val="000000"/>
                  </a:solidFill>
                  <a:latin typeface="Arial" pitchFamily="34" charset="0"/>
                  <a:cs typeface="Arial" pitchFamily="34" charset="0"/>
                  <a:hlinkClick r:id="rId2"/>
                </a:rPr>
                <a:t>www.youtube.com/watch?v=3dkrIN3Is1U</a:t>
              </a:r>
              <a:r>
                <a:rPr lang="de-DE" sz="1600" dirty="0" smtClean="0">
                  <a:solidFill>
                    <a:srgbClr val="000000"/>
                  </a:solidFill>
                  <a:latin typeface="Arial" pitchFamily="34" charset="0"/>
                  <a:cs typeface="Arial" pitchFamily="34" charset="0"/>
                </a:rPr>
                <a:t> </a:t>
              </a:r>
              <a:endParaRPr lang="de-DE" sz="1600" dirty="0">
                <a:solidFill>
                  <a:srgbClr val="00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3671962"/>
              <a:ext cx="1718684" cy="2578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 name="Rectangle 3"/>
          <p:cNvSpPr txBox="1">
            <a:spLocks noChangeArrowheads="1"/>
          </p:cNvSpPr>
          <p:nvPr/>
        </p:nvSpPr>
        <p:spPr>
          <a:xfrm>
            <a:off x="179512" y="1168152"/>
            <a:ext cx="8229600" cy="964704"/>
          </a:xfrm>
          <a:prstGeom prst="rect">
            <a:avLst/>
          </a:prstGeom>
        </p:spPr>
        <p:txBody>
          <a:bodyPr/>
          <a:lstStyle>
            <a:lvl1pPr marL="5969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1pPr>
            <a:lvl2pPr marL="10033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2pPr>
            <a:lvl3pPr marL="14224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3pPr>
            <a:lvl4pPr marL="18288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4pPr>
            <a:lvl5pPr marL="2235200" indent="-368300" algn="l" rtl="0" eaLnBrk="0" fontAlgn="base" hangingPunct="0">
              <a:spcBef>
                <a:spcPts val="2100"/>
              </a:spcBef>
              <a:spcAft>
                <a:spcPct val="0"/>
              </a:spcAft>
              <a:buSzPct val="139000"/>
              <a:buChar char="•"/>
              <a:defRPr sz="2400">
                <a:solidFill>
                  <a:schemeClr val="tx1"/>
                </a:solidFill>
                <a:latin typeface="+mn-lt"/>
                <a:ea typeface="+mn-ea"/>
                <a:cs typeface="+mn-cs"/>
                <a:sym typeface="Monaco" charset="0"/>
              </a:defRPr>
            </a:lvl5pPr>
            <a:lvl6pPr marL="2692400" indent="-368300" algn="l" rtl="0" fontAlgn="base">
              <a:spcBef>
                <a:spcPts val="2100"/>
              </a:spcBef>
              <a:spcAft>
                <a:spcPct val="0"/>
              </a:spcAft>
              <a:buSzPct val="139000"/>
              <a:buChar char="•"/>
              <a:defRPr sz="2400">
                <a:solidFill>
                  <a:schemeClr val="tx1"/>
                </a:solidFill>
                <a:latin typeface="+mn-lt"/>
                <a:ea typeface="+mn-ea"/>
                <a:cs typeface="+mn-cs"/>
                <a:sym typeface="Monaco" charset="0"/>
              </a:defRPr>
            </a:lvl6pPr>
            <a:lvl7pPr marL="3149600" indent="-368300" algn="l" rtl="0" fontAlgn="base">
              <a:spcBef>
                <a:spcPts val="2100"/>
              </a:spcBef>
              <a:spcAft>
                <a:spcPct val="0"/>
              </a:spcAft>
              <a:buSzPct val="139000"/>
              <a:buChar char="•"/>
              <a:defRPr sz="2400">
                <a:solidFill>
                  <a:schemeClr val="tx1"/>
                </a:solidFill>
                <a:latin typeface="+mn-lt"/>
                <a:ea typeface="+mn-ea"/>
                <a:cs typeface="+mn-cs"/>
                <a:sym typeface="Monaco" charset="0"/>
              </a:defRPr>
            </a:lvl7pPr>
            <a:lvl8pPr marL="3606800" indent="-368300" algn="l" rtl="0" fontAlgn="base">
              <a:spcBef>
                <a:spcPts val="2100"/>
              </a:spcBef>
              <a:spcAft>
                <a:spcPct val="0"/>
              </a:spcAft>
              <a:buSzPct val="139000"/>
              <a:buChar char="•"/>
              <a:defRPr sz="2400">
                <a:solidFill>
                  <a:schemeClr val="tx1"/>
                </a:solidFill>
                <a:latin typeface="+mn-lt"/>
                <a:ea typeface="+mn-ea"/>
                <a:cs typeface="+mn-cs"/>
                <a:sym typeface="Monaco" charset="0"/>
              </a:defRPr>
            </a:lvl8pPr>
            <a:lvl9pPr marL="4064000" indent="-368300" algn="l" rtl="0" fontAlgn="base">
              <a:spcBef>
                <a:spcPts val="2100"/>
              </a:spcBef>
              <a:spcAft>
                <a:spcPct val="0"/>
              </a:spcAft>
              <a:buSzPct val="139000"/>
              <a:buChar char="•"/>
              <a:defRPr sz="2400">
                <a:solidFill>
                  <a:schemeClr val="tx1"/>
                </a:solidFill>
                <a:latin typeface="+mn-lt"/>
                <a:ea typeface="+mn-ea"/>
                <a:cs typeface="+mn-cs"/>
                <a:sym typeface="Monaco" charset="0"/>
              </a:defRPr>
            </a:lvl9pPr>
          </a:lstStyle>
          <a:p>
            <a:pPr>
              <a:lnSpc>
                <a:spcPct val="80000"/>
              </a:lnSpc>
            </a:pPr>
            <a:r>
              <a:rPr lang="de-DE" sz="1800" dirty="0" smtClean="0">
                <a:solidFill>
                  <a:srgbClr val="000000"/>
                </a:solidFill>
                <a:latin typeface="Arial" pitchFamily="34" charset="0"/>
                <a:cs typeface="Arial" pitchFamily="34" charset="0"/>
              </a:rPr>
              <a:t>Wirklichkeit </a:t>
            </a:r>
            <a:r>
              <a:rPr lang="de-DE" sz="1800" dirty="0">
                <a:solidFill>
                  <a:srgbClr val="000000"/>
                </a:solidFill>
                <a:latin typeface="Arial" pitchFamily="34" charset="0"/>
                <a:cs typeface="Arial" pitchFamily="34" charset="0"/>
              </a:rPr>
              <a:t>wird sozial hergestellt. Es gibt </a:t>
            </a:r>
            <a:r>
              <a:rPr lang="de-DE" sz="1800" b="1" dirty="0">
                <a:solidFill>
                  <a:srgbClr val="FF6600"/>
                </a:solidFill>
                <a:latin typeface="Arial" charset="0"/>
                <a:cs typeface="Arial" charset="0"/>
              </a:rPr>
              <a:t>keine objektive Wirklichkeit</a:t>
            </a:r>
            <a:r>
              <a:rPr lang="de-DE" sz="1800" dirty="0">
                <a:solidFill>
                  <a:srgbClr val="000000"/>
                </a:solidFill>
                <a:latin typeface="Arial" pitchFamily="34" charset="0"/>
                <a:cs typeface="Arial" pitchFamily="34" charset="0"/>
              </a:rPr>
              <a:t>, sondern Beschreibungen und Erklärungen der Wirklichkeit im Lichte der verwendeten Theorien sowie der vom Beobachtungssystem gewählten Perspektiven und Themen</a:t>
            </a:r>
            <a:r>
              <a:rPr lang="de-DE" sz="1800" dirty="0" smtClean="0">
                <a:solidFill>
                  <a:srgbClr val="000000"/>
                </a:solidFill>
                <a:latin typeface="Arial" pitchFamily="34" charset="0"/>
                <a:cs typeface="Arial" pitchFamily="34" charset="0"/>
              </a:rPr>
              <a:t>. </a:t>
            </a:r>
          </a:p>
        </p:txBody>
      </p:sp>
      <p:sp>
        <p:nvSpPr>
          <p:cNvPr id="14"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998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6" name="Rechteck 5"/>
          <p:cNvSpPr/>
          <p:nvPr/>
        </p:nvSpPr>
        <p:spPr>
          <a:xfrm>
            <a:off x="-17168" y="1196752"/>
            <a:ext cx="9161168" cy="369332"/>
          </a:xfrm>
          <a:prstGeom prst="rect">
            <a:avLst/>
          </a:prstGeom>
        </p:spPr>
        <p:txBody>
          <a:bodyPr wrap="square">
            <a:spAutoFit/>
          </a:bodyPr>
          <a:lstStyle/>
          <a:p>
            <a:pPr fontAlgn="base">
              <a:spcBef>
                <a:spcPct val="0"/>
              </a:spcBef>
              <a:spcAft>
                <a:spcPct val="0"/>
              </a:spcAft>
            </a:pPr>
            <a:r>
              <a:rPr lang="de-DE" b="1" dirty="0" smtClean="0">
                <a:solidFill>
                  <a:srgbClr val="FF6600"/>
                </a:solidFill>
                <a:latin typeface="Arial" panose="020B0604020202020204" pitchFamily="34" charset="0"/>
                <a:cs typeface="Arial" panose="020B0604020202020204" pitchFamily="34" charset="0"/>
                <a:sym typeface="Times New Roman" pitchFamily="18" charset="0"/>
              </a:rPr>
              <a:t>‚Fertigkeit </a:t>
            </a:r>
            <a:r>
              <a:rPr lang="de-DE" b="1" dirty="0">
                <a:solidFill>
                  <a:srgbClr val="FF6600"/>
                </a:solidFill>
                <a:latin typeface="Arial" panose="020B0604020202020204" pitchFamily="34" charset="0"/>
                <a:cs typeface="Arial" panose="020B0604020202020204" pitchFamily="34" charset="0"/>
                <a:sym typeface="Times New Roman" pitchFamily="18" charset="0"/>
              </a:rPr>
              <a:t>des </a:t>
            </a:r>
            <a:r>
              <a:rPr lang="de-DE" b="1" dirty="0" smtClean="0">
                <a:solidFill>
                  <a:srgbClr val="FF6600"/>
                </a:solidFill>
                <a:latin typeface="Arial" panose="020B0604020202020204" pitchFamily="34" charset="0"/>
                <a:cs typeface="Arial" panose="020B0604020202020204" pitchFamily="34" charset="0"/>
                <a:sym typeface="Times New Roman" pitchFamily="18" charset="0"/>
              </a:rPr>
              <a:t>Nichtwissens‘ </a:t>
            </a:r>
            <a:endParaRPr lang="de-DE" sz="1200" b="1" dirty="0">
              <a:solidFill>
                <a:srgbClr val="FF6600"/>
              </a:solidFill>
              <a:latin typeface="Arial" panose="020B0604020202020204" pitchFamily="34" charset="0"/>
              <a:cs typeface="Arial" panose="020B0604020202020204" pitchFamily="34" charset="0"/>
              <a:sym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2217382"/>
            <a:ext cx="3076575" cy="2419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2092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471198"/>
            <a:ext cx="5321426" cy="53340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hteck 3"/>
          <p:cNvSpPr/>
          <p:nvPr/>
        </p:nvSpPr>
        <p:spPr>
          <a:xfrm>
            <a:off x="1794488" y="5843023"/>
            <a:ext cx="5290625" cy="646331"/>
          </a:xfrm>
          <a:prstGeom prst="rect">
            <a:avLst/>
          </a:prstGeom>
        </p:spPr>
        <p:txBody>
          <a:bodyPr wrap="square">
            <a:spAutoFit/>
          </a:bodyPr>
          <a:lstStyle/>
          <a:p>
            <a:r>
              <a:rPr lang="de-DE" dirty="0" smtClean="0">
                <a:solidFill>
                  <a:schemeClr val="bg1"/>
                </a:solidFill>
                <a:latin typeface="Arial" panose="020B0604020202020204" pitchFamily="34" charset="0"/>
                <a:cs typeface="Arial" panose="020B0604020202020204" pitchFamily="34" charset="0"/>
              </a:rPr>
              <a:t>Hier sind konzentrische Kreise zu sehen, keine Spirale und keine Verschlingungen</a:t>
            </a:r>
            <a:endParaRPr lang="de-DE" dirty="0">
              <a:solidFill>
                <a:schemeClr val="bg1"/>
              </a:solidFill>
              <a:latin typeface="Arial" panose="020B0604020202020204" pitchFamily="34" charset="0"/>
              <a:cs typeface="Arial" panose="020B0604020202020204" pitchFamily="34" charset="0"/>
            </a:endParaRPr>
          </a:p>
        </p:txBody>
      </p:sp>
      <p:sp>
        <p:nvSpPr>
          <p:cNvPr id="5" name="Rechteck 4"/>
          <p:cNvSpPr/>
          <p:nvPr/>
        </p:nvSpPr>
        <p:spPr>
          <a:xfrm>
            <a:off x="1819119" y="6484694"/>
            <a:ext cx="1960793" cy="184666"/>
          </a:xfrm>
          <a:prstGeom prst="rect">
            <a:avLst/>
          </a:prstGeom>
        </p:spPr>
        <p:txBody>
          <a:bodyPr wrap="none">
            <a:spAutoFit/>
          </a:bodyPr>
          <a:lstStyle/>
          <a:p>
            <a:r>
              <a:rPr lang="de-DE" sz="600" dirty="0" smtClean="0">
                <a:solidFill>
                  <a:schemeClr val="bg1"/>
                </a:solidFill>
                <a:latin typeface="Arial" panose="020B0604020202020204" pitchFamily="34" charset="0"/>
                <a:cs typeface="Arial" panose="020B0604020202020204" pitchFamily="34" charset="0"/>
              </a:rPr>
              <a:t>Quelle: http://www.illusionen.biz/blog/?page_id=129</a:t>
            </a:r>
            <a:endParaRPr lang="de-DE" sz="600" dirty="0">
              <a:solidFill>
                <a:schemeClr val="bg1"/>
              </a:solidFill>
              <a:latin typeface="Arial" panose="020B0604020202020204" pitchFamily="34" charset="0"/>
              <a:cs typeface="Arial" panose="020B0604020202020204" pitchFamily="34" charset="0"/>
            </a:endParaRPr>
          </a:p>
        </p:txBody>
      </p:sp>
      <p:sp>
        <p:nvSpPr>
          <p:cNvPr id="6"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Tree>
    <p:extLst>
      <p:ext uri="{BB962C8B-B14F-4D97-AF65-F5344CB8AC3E}">
        <p14:creationId xmlns:p14="http://schemas.microsoft.com/office/powerpoint/2010/main" xmlns="" val="10382237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80808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7" name="Rechteck 6"/>
          <p:cNvSpPr/>
          <p:nvPr/>
        </p:nvSpPr>
        <p:spPr>
          <a:xfrm>
            <a:off x="-17168" y="476672"/>
            <a:ext cx="9161168" cy="369332"/>
          </a:xfrm>
          <a:prstGeom prst="rect">
            <a:avLst/>
          </a:prstGeom>
        </p:spPr>
        <p:txBody>
          <a:bodyPr wrap="square">
            <a:spAutoFit/>
          </a:bodyPr>
          <a:lstStyle/>
          <a:p>
            <a:pPr fontAlgn="base">
              <a:spcBef>
                <a:spcPct val="0"/>
              </a:spcBef>
              <a:spcAft>
                <a:spcPct val="0"/>
              </a:spcAft>
            </a:pPr>
            <a:r>
              <a:rPr lang="de-DE" b="1" dirty="0" smtClean="0">
                <a:solidFill>
                  <a:srgbClr val="FF6600"/>
                </a:solidFill>
                <a:latin typeface="Arial" panose="020B0604020202020204" pitchFamily="34" charset="0"/>
                <a:cs typeface="Arial" panose="020B0604020202020204" pitchFamily="34" charset="0"/>
                <a:sym typeface="Times New Roman" pitchFamily="18" charset="0"/>
              </a:rPr>
              <a:t>‚Fertigkeit </a:t>
            </a:r>
            <a:r>
              <a:rPr lang="de-DE" b="1" dirty="0">
                <a:solidFill>
                  <a:srgbClr val="FF6600"/>
                </a:solidFill>
                <a:latin typeface="Arial" panose="020B0604020202020204" pitchFamily="34" charset="0"/>
                <a:cs typeface="Arial" panose="020B0604020202020204" pitchFamily="34" charset="0"/>
                <a:sym typeface="Times New Roman" pitchFamily="18" charset="0"/>
              </a:rPr>
              <a:t>des </a:t>
            </a:r>
            <a:r>
              <a:rPr lang="de-DE" b="1" dirty="0" smtClean="0">
                <a:solidFill>
                  <a:srgbClr val="FF6600"/>
                </a:solidFill>
                <a:latin typeface="Arial" panose="020B0604020202020204" pitchFamily="34" charset="0"/>
                <a:cs typeface="Arial" panose="020B0604020202020204" pitchFamily="34" charset="0"/>
                <a:sym typeface="Times New Roman" pitchFamily="18" charset="0"/>
              </a:rPr>
              <a:t>Nichtwissens‘ – non-direktives Fragen </a:t>
            </a:r>
            <a:endParaRPr lang="de-DE" sz="1200" b="1" dirty="0">
              <a:solidFill>
                <a:srgbClr val="FF6600"/>
              </a:solidFill>
              <a:latin typeface="Arial" panose="020B0604020202020204" pitchFamily="34" charset="0"/>
              <a:cs typeface="Arial" panose="020B0604020202020204" pitchFamily="34" charset="0"/>
              <a:sym typeface="Times New Roman" pitchFamily="18" charset="0"/>
            </a:endParaRPr>
          </a:p>
        </p:txBody>
      </p:sp>
      <p:sp>
        <p:nvSpPr>
          <p:cNvPr id="8"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grpSp>
        <p:nvGrpSpPr>
          <p:cNvPr id="10" name="Gruppieren 9"/>
          <p:cNvGrpSpPr/>
          <p:nvPr/>
        </p:nvGrpSpPr>
        <p:grpSpPr>
          <a:xfrm>
            <a:off x="76200" y="533400"/>
            <a:ext cx="9067800" cy="6463308"/>
            <a:chOff x="76200" y="533400"/>
            <a:chExt cx="9067800" cy="6463308"/>
          </a:xfrm>
        </p:grpSpPr>
        <p:sp>
          <p:nvSpPr>
            <p:cNvPr id="11" name="Text Box 2"/>
            <p:cNvSpPr txBox="1">
              <a:spLocks noChangeArrowheads="1"/>
            </p:cNvSpPr>
            <p:nvPr/>
          </p:nvSpPr>
          <p:spPr bwMode="auto">
            <a:xfrm>
              <a:off x="76200" y="533400"/>
              <a:ext cx="9067800" cy="6463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endParaRPr lang="de-DE" sz="1800" b="1" dirty="0" smtClean="0">
                <a:solidFill>
                  <a:srgbClr val="FF9900"/>
                </a:solidFill>
                <a:latin typeface="Arial" pitchFamily="34" charset="0"/>
                <a:cs typeface="Arial" pitchFamily="34" charset="0"/>
              </a:endParaRPr>
            </a:p>
            <a:p>
              <a:pPr eaLnBrk="1" fontAlgn="base" hangingPunct="1">
                <a:spcBef>
                  <a:spcPct val="50000"/>
                </a:spcBef>
                <a:spcAft>
                  <a:spcPct val="0"/>
                </a:spcAft>
              </a:pPr>
              <a:r>
                <a:rPr lang="de-DE" sz="1800" dirty="0" smtClean="0">
                  <a:solidFill>
                    <a:srgbClr val="000000"/>
                  </a:solidFill>
                  <a:latin typeface="Arial" pitchFamily="34" charset="0"/>
                  <a:cs typeface="Arial" pitchFamily="34" charset="0"/>
                </a:rPr>
                <a:t>Gehen Sie bitte in </a:t>
              </a:r>
              <a:r>
                <a:rPr lang="de-DE" sz="1800" b="1" dirty="0" smtClean="0">
                  <a:solidFill>
                    <a:srgbClr val="000000"/>
                  </a:solidFill>
                  <a:latin typeface="Arial" pitchFamily="34" charset="0"/>
                  <a:cs typeface="Arial" pitchFamily="34" charset="0"/>
                </a:rPr>
                <a:t>Dreier-Gruppen</a:t>
              </a:r>
            </a:p>
            <a:p>
              <a:pPr eaLnBrk="1" fontAlgn="base" hangingPunct="1">
                <a:spcBef>
                  <a:spcPct val="50000"/>
                </a:spcBef>
                <a:spcAft>
                  <a:spcPct val="0"/>
                </a:spcAft>
              </a:pPr>
              <a:r>
                <a:rPr lang="de-DE" sz="1800" b="1" dirty="0" smtClean="0">
                  <a:solidFill>
                    <a:srgbClr val="CC6600"/>
                  </a:solidFill>
                  <a:latin typeface="Arial" pitchFamily="34" charset="0"/>
                  <a:cs typeface="Arial" pitchFamily="34" charset="0"/>
                </a:rPr>
                <a:t>1. Person </a:t>
              </a:r>
              <a:r>
                <a:rPr lang="de-DE" sz="1800" dirty="0" smtClean="0">
                  <a:solidFill>
                    <a:srgbClr val="000000"/>
                  </a:solidFill>
                  <a:latin typeface="Arial" pitchFamily="34" charset="0"/>
                  <a:cs typeface="Arial" pitchFamily="34" charset="0"/>
                </a:rPr>
                <a:t>fragt: Was machst Du mit einer Million Euro, wenn Du diese bekommen würdest?</a:t>
              </a:r>
            </a:p>
            <a:p>
              <a:pPr eaLnBrk="1" fontAlgn="base" hangingPunct="1">
                <a:spcBef>
                  <a:spcPct val="50000"/>
                </a:spcBef>
                <a:spcAft>
                  <a:spcPct val="0"/>
                </a:spcAft>
              </a:pPr>
              <a:r>
                <a:rPr lang="de-DE" sz="1800" dirty="0" smtClean="0">
                  <a:solidFill>
                    <a:srgbClr val="333333"/>
                  </a:solidFill>
                  <a:latin typeface="Arial" pitchFamily="34" charset="0"/>
                  <a:cs typeface="Arial" pitchFamily="34" charset="0"/>
                </a:rPr>
                <a:t>Fragen Sie bitte offen und neugierig, ohne jedoch das Gespräch in irgendwelche Richtungen zu lenken.</a:t>
              </a:r>
            </a:p>
            <a:p>
              <a:pPr eaLnBrk="1" fontAlgn="base" hangingPunct="1">
                <a:spcBef>
                  <a:spcPct val="50000"/>
                </a:spcBef>
                <a:spcAft>
                  <a:spcPct val="0"/>
                </a:spcAft>
              </a:pPr>
              <a:endParaRPr lang="de-DE" sz="1800" dirty="0" smtClean="0">
                <a:solidFill>
                  <a:srgbClr val="333333"/>
                </a:solidFill>
                <a:latin typeface="Arial" pitchFamily="34" charset="0"/>
                <a:cs typeface="Arial" pitchFamily="34" charset="0"/>
              </a:endParaRPr>
            </a:p>
            <a:p>
              <a:pPr eaLnBrk="1" fontAlgn="base" hangingPunct="1">
                <a:spcBef>
                  <a:spcPct val="50000"/>
                </a:spcBef>
                <a:spcAft>
                  <a:spcPct val="0"/>
                </a:spcAft>
              </a:pPr>
              <a:r>
                <a:rPr lang="de-DE" sz="1800" b="1" dirty="0" smtClean="0">
                  <a:solidFill>
                    <a:srgbClr val="CC6600"/>
                  </a:solidFill>
                  <a:latin typeface="Arial" pitchFamily="34" charset="0"/>
                  <a:cs typeface="Arial" pitchFamily="34" charset="0"/>
                </a:rPr>
                <a:t>2. Person </a:t>
              </a:r>
              <a:r>
                <a:rPr lang="de-DE" sz="1800" dirty="0" smtClean="0">
                  <a:solidFill>
                    <a:srgbClr val="333333"/>
                  </a:solidFill>
                  <a:latin typeface="Arial" pitchFamily="34" charset="0"/>
                  <a:cs typeface="Arial" pitchFamily="34" charset="0"/>
                </a:rPr>
                <a:t>antwortet und erzählt.</a:t>
              </a:r>
            </a:p>
            <a:p>
              <a:pPr eaLnBrk="1" fontAlgn="base" hangingPunct="1">
                <a:spcBef>
                  <a:spcPct val="50000"/>
                </a:spcBef>
                <a:spcAft>
                  <a:spcPct val="0"/>
                </a:spcAft>
              </a:pPr>
              <a:endParaRPr lang="de-DE" sz="1800" dirty="0" smtClean="0">
                <a:solidFill>
                  <a:srgbClr val="333333"/>
                </a:solidFill>
                <a:latin typeface="Arial" pitchFamily="34" charset="0"/>
                <a:cs typeface="Arial" pitchFamily="34" charset="0"/>
              </a:endParaRPr>
            </a:p>
            <a:p>
              <a:pPr eaLnBrk="1" fontAlgn="base" hangingPunct="1">
                <a:spcBef>
                  <a:spcPct val="50000"/>
                </a:spcBef>
                <a:spcAft>
                  <a:spcPct val="0"/>
                </a:spcAft>
              </a:pPr>
              <a:r>
                <a:rPr lang="de-DE" sz="1800" b="1" dirty="0" smtClean="0">
                  <a:solidFill>
                    <a:srgbClr val="CC6600"/>
                  </a:solidFill>
                  <a:latin typeface="Arial" pitchFamily="34" charset="0"/>
                  <a:cs typeface="Arial" pitchFamily="34" charset="0"/>
                </a:rPr>
                <a:t>3. Person </a:t>
              </a:r>
              <a:r>
                <a:rPr lang="de-DE" sz="1800" dirty="0" smtClean="0">
                  <a:solidFill>
                    <a:srgbClr val="333333"/>
                  </a:solidFill>
                  <a:latin typeface="Arial" pitchFamily="34" charset="0"/>
                  <a:cs typeface="Arial" pitchFamily="34" charset="0"/>
                </a:rPr>
                <a:t>drückt symbolisch den </a:t>
              </a:r>
              <a:r>
                <a:rPr lang="de-DE" sz="1800" dirty="0" err="1" smtClean="0">
                  <a:solidFill>
                    <a:srgbClr val="333333"/>
                  </a:solidFill>
                  <a:latin typeface="Arial" pitchFamily="34" charset="0"/>
                  <a:cs typeface="Arial" pitchFamily="34" charset="0"/>
                </a:rPr>
                <a:t>buzzer</a:t>
              </a:r>
              <a:r>
                <a:rPr lang="de-DE" sz="1800" dirty="0" smtClean="0">
                  <a:solidFill>
                    <a:srgbClr val="333333"/>
                  </a:solidFill>
                  <a:latin typeface="Arial" pitchFamily="34" charset="0"/>
                  <a:cs typeface="Arial" pitchFamily="34" charset="0"/>
                </a:rPr>
                <a:t>                                                </a:t>
              </a:r>
              <a:r>
                <a:rPr lang="de-DE" sz="1800" dirty="0" err="1" smtClean="0">
                  <a:solidFill>
                    <a:srgbClr val="333333"/>
                  </a:solidFill>
                  <a:latin typeface="Arial" pitchFamily="34" charset="0"/>
                  <a:cs typeface="Arial" pitchFamily="34" charset="0"/>
                </a:rPr>
                <a:t>öööhhh</a:t>
              </a:r>
              <a:endParaRPr lang="de-DE" sz="1800" dirty="0" smtClean="0">
                <a:solidFill>
                  <a:srgbClr val="333333"/>
                </a:solidFill>
                <a:latin typeface="Arial" pitchFamily="34" charset="0"/>
                <a:cs typeface="Arial" pitchFamily="34" charset="0"/>
              </a:endParaRPr>
            </a:p>
            <a:p>
              <a:pPr eaLnBrk="1" fontAlgn="base" hangingPunct="1">
                <a:spcBef>
                  <a:spcPct val="50000"/>
                </a:spcBef>
                <a:spcAft>
                  <a:spcPct val="0"/>
                </a:spcAft>
              </a:pPr>
              <a:endParaRPr lang="de-DE" sz="1800" dirty="0" smtClean="0">
                <a:solidFill>
                  <a:srgbClr val="333333"/>
                </a:solidFill>
                <a:latin typeface="Arial" pitchFamily="34" charset="0"/>
                <a:cs typeface="Arial" pitchFamily="34" charset="0"/>
              </a:endParaRPr>
            </a:p>
            <a:p>
              <a:pPr eaLnBrk="1" fontAlgn="base" hangingPunct="1">
                <a:spcBef>
                  <a:spcPct val="50000"/>
                </a:spcBef>
                <a:spcAft>
                  <a:spcPct val="0"/>
                </a:spcAft>
              </a:pPr>
              <a:r>
                <a:rPr lang="de-DE" sz="1800" dirty="0" smtClean="0">
                  <a:solidFill>
                    <a:srgbClr val="333333"/>
                  </a:solidFill>
                  <a:latin typeface="Arial" pitchFamily="34" charset="0"/>
                  <a:cs typeface="Arial" pitchFamily="34" charset="0"/>
                </a:rPr>
                <a:t>sobald sie meint, dass Person 1 das Nachfragen in bestimmte Bereiche steuert, die nicht von Person 2 zuvor angeboten werden. Der Aspekt wird kurz benannt aber nicht ausdiskutiert.</a:t>
              </a:r>
            </a:p>
            <a:p>
              <a:pPr eaLnBrk="1" fontAlgn="base" hangingPunct="1">
                <a:spcBef>
                  <a:spcPct val="50000"/>
                </a:spcBef>
                <a:spcAft>
                  <a:spcPct val="0"/>
                </a:spcAft>
              </a:pPr>
              <a:endParaRPr lang="de-DE" sz="1800" dirty="0" smtClean="0">
                <a:solidFill>
                  <a:srgbClr val="333333"/>
                </a:solidFill>
                <a:latin typeface="Arial" pitchFamily="34" charset="0"/>
                <a:cs typeface="Arial" pitchFamily="34" charset="0"/>
              </a:endParaRPr>
            </a:p>
            <a:p>
              <a:pPr eaLnBrk="1" fontAlgn="base" hangingPunct="1">
                <a:spcBef>
                  <a:spcPct val="50000"/>
                </a:spcBef>
                <a:spcAft>
                  <a:spcPct val="0"/>
                </a:spcAft>
              </a:pPr>
              <a:r>
                <a:rPr lang="de-DE" sz="1800" dirty="0" smtClean="0">
                  <a:solidFill>
                    <a:srgbClr val="333333"/>
                  </a:solidFill>
                  <a:latin typeface="Arial" pitchFamily="34" charset="0"/>
                  <a:cs typeface="Arial" pitchFamily="34" charset="0"/>
                </a:rPr>
                <a:t>Das Interview wird fortgeführt…maximal 7 Minuten dann ist das Geld verteilt ;-)</a:t>
              </a:r>
            </a:p>
            <a:p>
              <a:pPr eaLnBrk="1" fontAlgn="base" hangingPunct="1">
                <a:spcBef>
                  <a:spcPct val="50000"/>
                </a:spcBef>
                <a:spcAft>
                  <a:spcPct val="0"/>
                </a:spcAft>
              </a:pPr>
              <a:endParaRPr lang="de-DE" sz="1800" dirty="0">
                <a:solidFill>
                  <a:srgbClr val="333333"/>
                </a:solidFill>
                <a:latin typeface="Arial" pitchFamily="34" charset="0"/>
                <a:cs typeface="Arial" pitchFamily="34" charset="0"/>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1" y="3413554"/>
              <a:ext cx="1994059" cy="1408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4536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6" name="Rechteck 5"/>
          <p:cNvSpPr/>
          <p:nvPr/>
        </p:nvSpPr>
        <p:spPr>
          <a:xfrm>
            <a:off x="-17168" y="406405"/>
            <a:ext cx="9161168" cy="646331"/>
          </a:xfrm>
          <a:prstGeom prst="rect">
            <a:avLst/>
          </a:prstGeom>
        </p:spPr>
        <p:txBody>
          <a:bodyPr wrap="square">
            <a:spAutoFit/>
          </a:bodyPr>
          <a:lstStyle/>
          <a:p>
            <a:pPr fontAlgn="base">
              <a:spcBef>
                <a:spcPct val="0"/>
              </a:spcBef>
              <a:spcAft>
                <a:spcPct val="0"/>
              </a:spcAft>
            </a:pPr>
            <a:r>
              <a:rPr lang="de-DE" b="1" dirty="0">
                <a:solidFill>
                  <a:srgbClr val="FF6600"/>
                </a:solidFill>
                <a:latin typeface="Arial" panose="020B0604020202020204" pitchFamily="34" charset="0"/>
                <a:cs typeface="Arial" panose="020B0604020202020204" pitchFamily="34" charset="0"/>
                <a:sym typeface="Times New Roman" pitchFamily="18" charset="0"/>
              </a:rPr>
              <a:t>&gt;&gt;&gt;</a:t>
            </a:r>
            <a:r>
              <a:rPr lang="de-DE" b="1"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Lösungsfokussierung </a:t>
            </a:r>
            <a:r>
              <a:rPr lang="de-DE" dirty="0">
                <a:solidFill>
                  <a:srgbClr val="000000"/>
                </a:solidFill>
                <a:latin typeface="Arial" panose="020B0604020202020204" pitchFamily="34" charset="0"/>
                <a:cs typeface="Arial" panose="020B0604020202020204" pitchFamily="34" charset="0"/>
                <a:sym typeface="Times New Roman" pitchFamily="18" charset="0"/>
              </a:rPr>
              <a:t>setzt auf die Eigenkräfte der Menschen und die Förderung </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a:p>
            <a:pPr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      von Selbsthilfepotenzialen</a:t>
            </a:r>
            <a:r>
              <a:rPr lang="de-DE" dirty="0">
                <a:solidFill>
                  <a:srgbClr val="000000"/>
                </a:solidFill>
                <a:latin typeface="Arial" panose="020B0604020202020204" pitchFamily="34" charset="0"/>
                <a:cs typeface="Arial" panose="020B0604020202020204" pitchFamily="34" charset="0"/>
                <a:sym typeface="Times New Roman" pitchFamily="18" charset="0"/>
              </a:rPr>
              <a:t>. </a:t>
            </a:r>
            <a:endParaRPr lang="de-DE" sz="1200" b="1" dirty="0">
              <a:solidFill>
                <a:srgbClr val="FF6600"/>
              </a:solidFill>
              <a:latin typeface="Arial" panose="020B0604020202020204" pitchFamily="34" charset="0"/>
              <a:cs typeface="Arial" panose="020B0604020202020204" pitchFamily="34" charset="0"/>
              <a:sym typeface="Times New Roman" pitchFamily="18" charset="0"/>
            </a:endParaRPr>
          </a:p>
        </p:txBody>
      </p:sp>
      <p:sp>
        <p:nvSpPr>
          <p:cNvPr id="3" name="Rechteck 2"/>
          <p:cNvSpPr/>
          <p:nvPr/>
        </p:nvSpPr>
        <p:spPr>
          <a:xfrm>
            <a:off x="0" y="4725144"/>
            <a:ext cx="9144000" cy="1754326"/>
          </a:xfrm>
          <a:prstGeom prst="rect">
            <a:avLst/>
          </a:prstGeom>
        </p:spPr>
        <p:txBody>
          <a:bodyPr wrap="square">
            <a:spAutoFit/>
          </a:bodyPr>
          <a:lstStyle/>
          <a:p>
            <a:pPr fontAlgn="base">
              <a:spcBef>
                <a:spcPct val="0"/>
              </a:spcBef>
              <a:spcAft>
                <a:spcPct val="0"/>
              </a:spcAft>
            </a:pPr>
            <a:r>
              <a:rPr lang="de-DE" b="1" dirty="0" smtClean="0">
                <a:solidFill>
                  <a:schemeClr val="bg1">
                    <a:lumMod val="50000"/>
                    <a:lumOff val="50000"/>
                  </a:schemeClr>
                </a:solidFill>
                <a:latin typeface="Arial" panose="020B0604020202020204" pitchFamily="34" charset="0"/>
                <a:cs typeface="Arial" panose="020B0604020202020204" pitchFamily="34" charset="0"/>
                <a:sym typeface="Times New Roman" pitchFamily="18" charset="0"/>
              </a:rPr>
              <a:t>Zur Erinnerung:</a:t>
            </a:r>
          </a:p>
          <a:p>
            <a:pPr fontAlgn="base">
              <a:spcBef>
                <a:spcPct val="0"/>
              </a:spcBef>
              <a:spcAft>
                <a:spcPct val="0"/>
              </a:spcAft>
            </a:pPr>
            <a:r>
              <a:rPr lang="de-DE" dirty="0" smtClean="0">
                <a:solidFill>
                  <a:srgbClr val="000000"/>
                </a:solidFill>
                <a:latin typeface="Arial" panose="020B0604020202020204" pitchFamily="34" charset="0"/>
                <a:cs typeface="Arial" panose="020B0604020202020204" pitchFamily="34" charset="0"/>
                <a:sym typeface="Times New Roman" pitchFamily="18" charset="0"/>
              </a:rPr>
              <a:t>Lösungen </a:t>
            </a:r>
            <a:r>
              <a:rPr lang="de-DE" dirty="0">
                <a:solidFill>
                  <a:srgbClr val="000000"/>
                </a:solidFill>
                <a:latin typeface="Arial" panose="020B0604020202020204" pitchFamily="34" charset="0"/>
                <a:cs typeface="Arial" panose="020B0604020202020204" pitchFamily="34" charset="0"/>
                <a:sym typeface="Times New Roman" pitchFamily="18" charset="0"/>
              </a:rPr>
              <a:t>intendieren eine potenzielle Veränderungsoption aus den Vorstellungen der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Menschen selbst </a:t>
            </a:r>
            <a:r>
              <a:rPr lang="de-DE" dirty="0">
                <a:solidFill>
                  <a:srgbClr val="000000"/>
                </a:solidFill>
                <a:latin typeface="Arial" panose="020B0604020202020204" pitchFamily="34" charset="0"/>
                <a:cs typeface="Arial" panose="020B0604020202020204" pitchFamily="34" charset="0"/>
                <a:sym typeface="Times New Roman" pitchFamily="18" charset="0"/>
              </a:rPr>
              <a:t>heraus, in dem Sinne, dass (wieder) </a:t>
            </a:r>
            <a:r>
              <a:rPr lang="de-DE" b="1" dirty="0">
                <a:solidFill>
                  <a:srgbClr val="000000"/>
                </a:solidFill>
                <a:latin typeface="Arial" panose="020B0604020202020204" pitchFamily="34" charset="0"/>
                <a:cs typeface="Arial" panose="020B0604020202020204" pitchFamily="34" charset="0"/>
                <a:sym typeface="Times New Roman" pitchFamily="18" charset="0"/>
              </a:rPr>
              <a:t>eine selbstgesteuerte Lebendigkeit</a:t>
            </a:r>
            <a:r>
              <a:rPr lang="de-DE" dirty="0">
                <a:solidFill>
                  <a:srgbClr val="000000"/>
                </a:solidFill>
                <a:latin typeface="Arial" panose="020B0604020202020204" pitchFamily="34" charset="0"/>
                <a:cs typeface="Arial" panose="020B0604020202020204" pitchFamily="34" charset="0"/>
                <a:sym typeface="Times New Roman" pitchFamily="18" charset="0"/>
              </a:rPr>
              <a:t> in die alltagsgestaltenden Prozesse einkehrt. Der Knoten der gefühlten und zum Teil erlebten Starre, die Ohnmacht und der Mangel an Handlungsoptionen löst(!) sich durch diesen Prozess. </a:t>
            </a: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8996" y="1052737"/>
            <a:ext cx="4104941" cy="3652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hteck 9"/>
          <p:cNvSpPr/>
          <p:nvPr/>
        </p:nvSpPr>
        <p:spPr>
          <a:xfrm>
            <a:off x="2987824" y="4756502"/>
            <a:ext cx="4572000" cy="184666"/>
          </a:xfrm>
          <a:prstGeom prst="rect">
            <a:avLst/>
          </a:prstGeom>
        </p:spPr>
        <p:txBody>
          <a:bodyPr>
            <a:spAutoFit/>
          </a:bodyPr>
          <a:lstStyle/>
          <a:p>
            <a:pPr fontAlgn="base">
              <a:spcBef>
                <a:spcPct val="0"/>
              </a:spcBef>
              <a:spcAft>
                <a:spcPct val="0"/>
              </a:spcAft>
            </a:pPr>
            <a:r>
              <a:rPr lang="de-DE" sz="600" dirty="0" smtClean="0">
                <a:solidFill>
                  <a:srgbClr val="000000"/>
                </a:solidFill>
                <a:latin typeface="Arial" panose="020B0604020202020204" pitchFamily="34" charset="0"/>
                <a:cs typeface="Arial" panose="020B0604020202020204" pitchFamily="34" charset="0"/>
                <a:sym typeface="Times New Roman" pitchFamily="18" charset="0"/>
              </a:rPr>
              <a:t>Quelle: http</a:t>
            </a:r>
            <a:r>
              <a:rPr lang="de-DE" sz="600" dirty="0">
                <a:solidFill>
                  <a:srgbClr val="000000"/>
                </a:solidFill>
                <a:latin typeface="Arial" panose="020B0604020202020204" pitchFamily="34" charset="0"/>
                <a:cs typeface="Arial" panose="020B0604020202020204" pitchFamily="34" charset="0"/>
                <a:sym typeface="Times New Roman" pitchFamily="18" charset="0"/>
              </a:rPr>
              <a:t>://www.t-e-a-m.org/de/know-how-center/artikel/systemische-teamentwicklung.php</a:t>
            </a:r>
          </a:p>
        </p:txBody>
      </p:sp>
    </p:spTree>
    <p:extLst>
      <p:ext uri="{BB962C8B-B14F-4D97-AF65-F5344CB8AC3E}">
        <p14:creationId xmlns:p14="http://schemas.microsoft.com/office/powerpoint/2010/main" xmlns="" val="180351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80808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867" y="1052736"/>
            <a:ext cx="8312264"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b="1" dirty="0">
                <a:solidFill>
                  <a:srgbClr val="FFFFFF"/>
                </a:solidFill>
                <a:latin typeface="Arial" charset="0"/>
                <a:cs typeface="Times New Roman" charset="0"/>
              </a:rPr>
              <a:t>Veränderungen, die Veränderungen sind</a:t>
            </a:r>
            <a:r>
              <a:rPr lang="de-DE" sz="2200" b="1" dirty="0" smtClean="0">
                <a:solidFill>
                  <a:srgbClr val="FFFFFF"/>
                </a:solidFill>
                <a:latin typeface="Arial" charset="0"/>
                <a:cs typeface="Times New Roman" charset="0"/>
              </a:rPr>
              <a:t>…</a:t>
            </a:r>
            <a:endParaRPr lang="de-DE" sz="2200" b="1" dirty="0">
              <a:solidFill>
                <a:srgbClr val="FFFFFF"/>
              </a:solidFill>
              <a:latin typeface="Arial" charset="0"/>
              <a:cs typeface="Times New Roman" charset="0"/>
            </a:endParaRPr>
          </a:p>
        </p:txBody>
      </p:sp>
    </p:spTree>
    <p:extLst>
      <p:ext uri="{BB962C8B-B14F-4D97-AF65-F5344CB8AC3E}">
        <p14:creationId xmlns:p14="http://schemas.microsoft.com/office/powerpoint/2010/main" xmlns="" val="377406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6" name="Rechteck 5"/>
          <p:cNvSpPr/>
          <p:nvPr/>
        </p:nvSpPr>
        <p:spPr>
          <a:xfrm>
            <a:off x="124672" y="3196133"/>
            <a:ext cx="8911824" cy="1384995"/>
          </a:xfrm>
          <a:prstGeom prst="rect">
            <a:avLst/>
          </a:prstGeom>
        </p:spPr>
        <p:txBody>
          <a:bodyPr wrap="square">
            <a:spAutoFit/>
          </a:bodyPr>
          <a:lstStyle/>
          <a:p>
            <a:pPr fontAlgn="base">
              <a:spcBef>
                <a:spcPct val="0"/>
              </a:spcBef>
              <a:spcAft>
                <a:spcPct val="0"/>
              </a:spcAft>
            </a:pPr>
            <a:r>
              <a:rPr lang="de-DE" dirty="0" smtClean="0">
                <a:solidFill>
                  <a:srgbClr val="000000"/>
                </a:solidFill>
                <a:latin typeface="Arial" panose="020B0604020202020204" pitchFamily="34" charset="0"/>
                <a:cs typeface="Arial" panose="020B0604020202020204" pitchFamily="34" charset="0"/>
                <a:sym typeface="Times New Roman" pitchFamily="18" charset="0"/>
              </a:rPr>
              <a:t>„Die </a:t>
            </a:r>
            <a:r>
              <a:rPr lang="de-DE" dirty="0">
                <a:solidFill>
                  <a:srgbClr val="000000"/>
                </a:solidFill>
                <a:latin typeface="Arial" panose="020B0604020202020204" pitchFamily="34" charset="0"/>
                <a:cs typeface="Arial" panose="020B0604020202020204" pitchFamily="34" charset="0"/>
                <a:sym typeface="Times New Roman" pitchFamily="18" charset="0"/>
              </a:rPr>
              <a:t>meisten unserer </a:t>
            </a:r>
            <a:r>
              <a:rPr lang="de-DE" dirty="0" err="1">
                <a:solidFill>
                  <a:srgbClr val="000000"/>
                </a:solidFill>
                <a:latin typeface="Arial" panose="020B0604020202020204" pitchFamily="34" charset="0"/>
                <a:cs typeface="Arial" panose="020B0604020202020204" pitchFamily="34" charset="0"/>
                <a:sym typeface="Times New Roman" pitchFamily="18" charset="0"/>
              </a:rPr>
              <a:t>KlientInnen</a:t>
            </a:r>
            <a:r>
              <a:rPr lang="de-DE" dirty="0">
                <a:solidFill>
                  <a:srgbClr val="000000"/>
                </a:solidFill>
                <a:latin typeface="Arial" panose="020B0604020202020204" pitchFamily="34" charset="0"/>
                <a:cs typeface="Arial" panose="020B0604020202020204" pitchFamily="34" charset="0"/>
                <a:sym typeface="Times New Roman" pitchFamily="18" charset="0"/>
              </a:rPr>
              <a:t> kommen und erzählen uns, was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sie n </a:t>
            </a:r>
            <a:r>
              <a:rPr lang="de-DE" dirty="0">
                <a:solidFill>
                  <a:srgbClr val="000000"/>
                </a:solidFill>
                <a:latin typeface="Arial" panose="020B0604020202020204" pitchFamily="34" charset="0"/>
                <a:cs typeface="Arial" panose="020B0604020202020204" pitchFamily="34" charset="0"/>
                <a:sym typeface="Times New Roman" pitchFamily="18" charset="0"/>
              </a:rPr>
              <a:t>i c h t  wollen. Es scheint, als seien sie so auf ihre Frustration und ihren Kummer fixiert, dass sie nicht daran denken, was sie wollen. Manchmal müs­sen wir unser ganzes Können und Wissen aufbieten, um ihnen definieren zu helfen, was sie wollen“ </a:t>
            </a:r>
            <a:r>
              <a:rPr lang="de-DE" sz="1200" dirty="0">
                <a:solidFill>
                  <a:srgbClr val="000000"/>
                </a:solidFill>
                <a:latin typeface="Arial" panose="020B0604020202020204" pitchFamily="34" charset="0"/>
                <a:cs typeface="Arial" panose="020B0604020202020204" pitchFamily="34" charset="0"/>
                <a:sym typeface="Times New Roman" pitchFamily="18" charset="0"/>
              </a:rPr>
              <a:t>(</a:t>
            </a:r>
            <a:r>
              <a:rPr lang="de-DE" sz="1200" dirty="0" smtClean="0">
                <a:solidFill>
                  <a:srgbClr val="000000"/>
                </a:solidFill>
                <a:latin typeface="Arial" panose="020B0604020202020204" pitchFamily="34" charset="0"/>
                <a:cs typeface="Arial" panose="020B0604020202020204" pitchFamily="34" charset="0"/>
                <a:sym typeface="Times New Roman" pitchFamily="18" charset="0"/>
              </a:rPr>
              <a:t>Walter/ </a:t>
            </a:r>
            <a:r>
              <a:rPr lang="de-DE" sz="1200" dirty="0" err="1">
                <a:solidFill>
                  <a:srgbClr val="000000"/>
                </a:solidFill>
                <a:latin typeface="Arial" panose="020B0604020202020204" pitchFamily="34" charset="0"/>
                <a:cs typeface="Arial" panose="020B0604020202020204" pitchFamily="34" charset="0"/>
                <a:sym typeface="Times New Roman" pitchFamily="18" charset="0"/>
              </a:rPr>
              <a:t>Peller</a:t>
            </a:r>
            <a:r>
              <a:rPr lang="de-DE" sz="1200" dirty="0">
                <a:solidFill>
                  <a:srgbClr val="000000"/>
                </a:solidFill>
                <a:latin typeface="Arial" panose="020B0604020202020204" pitchFamily="34" charset="0"/>
                <a:cs typeface="Arial" panose="020B0604020202020204" pitchFamily="34" charset="0"/>
                <a:sym typeface="Times New Roman" pitchFamily="18" charset="0"/>
              </a:rPr>
              <a:t> 2004, S.22; Hervorhebung </a:t>
            </a:r>
            <a:r>
              <a:rPr lang="de-DE" sz="1200" dirty="0" err="1">
                <a:solidFill>
                  <a:srgbClr val="000000"/>
                </a:solidFill>
                <a:latin typeface="Arial" panose="020B0604020202020204" pitchFamily="34" charset="0"/>
                <a:cs typeface="Arial" panose="020B0604020202020204" pitchFamily="34" charset="0"/>
                <a:sym typeface="Times New Roman" pitchFamily="18" charset="0"/>
              </a:rPr>
              <a:t>i.O</a:t>
            </a:r>
            <a:r>
              <a:rPr lang="de-DE" sz="1200" dirty="0" smtClean="0">
                <a:solidFill>
                  <a:srgbClr val="000000"/>
                </a:solidFill>
                <a:latin typeface="Arial" panose="020B0604020202020204" pitchFamily="34" charset="0"/>
                <a:cs typeface="Arial" panose="020B0604020202020204" pitchFamily="34" charset="0"/>
                <a:sym typeface="Times New Roman" pitchFamily="18" charset="0"/>
              </a:rPr>
              <a:t>.)</a:t>
            </a:r>
            <a:endParaRPr lang="de-DE" sz="1200" dirty="0">
              <a:solidFill>
                <a:srgbClr val="000000"/>
              </a:solidFill>
              <a:latin typeface="Arial" panose="020B0604020202020204" pitchFamily="34" charset="0"/>
              <a:cs typeface="Arial" panose="020B0604020202020204" pitchFamily="34" charset="0"/>
              <a:sym typeface="Times New Roman"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836712"/>
            <a:ext cx="266700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hteck 8"/>
          <p:cNvSpPr/>
          <p:nvPr/>
        </p:nvSpPr>
        <p:spPr>
          <a:xfrm>
            <a:off x="3059832" y="2631623"/>
            <a:ext cx="2667000" cy="276999"/>
          </a:xfrm>
          <a:prstGeom prst="rect">
            <a:avLst/>
          </a:prstGeom>
        </p:spPr>
        <p:txBody>
          <a:bodyPr wrap="square">
            <a:spAutoFit/>
          </a:bodyPr>
          <a:lstStyle/>
          <a:p>
            <a:pPr fontAlgn="base">
              <a:spcBef>
                <a:spcPct val="0"/>
              </a:spcBef>
              <a:spcAft>
                <a:spcPct val="0"/>
              </a:spcAft>
            </a:pPr>
            <a:r>
              <a:rPr lang="de-DE" sz="600" dirty="0" smtClean="0">
                <a:solidFill>
                  <a:srgbClr val="000000"/>
                </a:solidFill>
                <a:latin typeface="Arial" panose="020B0604020202020204" pitchFamily="34" charset="0"/>
                <a:cs typeface="Arial" panose="020B0604020202020204" pitchFamily="34" charset="0"/>
                <a:sym typeface="Times New Roman" pitchFamily="18" charset="0"/>
              </a:rPr>
              <a:t>Quelle: http</a:t>
            </a:r>
            <a:r>
              <a:rPr lang="de-DE" sz="600" dirty="0">
                <a:solidFill>
                  <a:srgbClr val="000000"/>
                </a:solidFill>
                <a:latin typeface="Arial" panose="020B0604020202020204" pitchFamily="34" charset="0"/>
                <a:cs typeface="Arial" panose="020B0604020202020204" pitchFamily="34" charset="0"/>
                <a:sym typeface="Times New Roman" pitchFamily="18" charset="0"/>
              </a:rPr>
              <a:t>://loesungen.nielskoschoreck.de/wp-content/uploads/2013/09/Problem-und-Loesung-300x210.jpg</a:t>
            </a:r>
          </a:p>
        </p:txBody>
      </p:sp>
    </p:spTree>
    <p:extLst>
      <p:ext uri="{BB962C8B-B14F-4D97-AF65-F5344CB8AC3E}">
        <p14:creationId xmlns:p14="http://schemas.microsoft.com/office/powerpoint/2010/main" xmlns="" val="3197234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latin typeface="Times New Roman" pitchFamily="18" charset="0"/>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latin typeface="Times New Roman" pitchFamily="18" charset="0"/>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latin typeface="Times New Roman" pitchFamily="18" charset="0"/>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6" name="Rectangle 7"/>
          <p:cNvSpPr>
            <a:spLocks noChangeArrowheads="1"/>
          </p:cNvSpPr>
          <p:nvPr/>
        </p:nvSpPr>
        <p:spPr bwMode="auto">
          <a:xfrm>
            <a:off x="1835150" y="4213225"/>
            <a:ext cx="6705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dirty="0">
                <a:solidFill>
                  <a:srgbClr val="008000"/>
                </a:solidFill>
                <a:latin typeface="Arial" charset="0"/>
                <a:cs typeface="Times New Roman" charset="0"/>
                <a:sym typeface="Times New Roman" pitchFamily="18" charset="0"/>
              </a:rPr>
              <a:t>   </a:t>
            </a:r>
            <a:r>
              <a:rPr lang="en-US" dirty="0">
                <a:solidFill>
                  <a:srgbClr val="000000"/>
                </a:solidFill>
                <a:latin typeface="Arial" charset="0"/>
                <a:cs typeface="Arial" charset="0"/>
                <a:sym typeface="Monaco" charset="0"/>
              </a:rPr>
              <a:t>Der </a:t>
            </a:r>
            <a:r>
              <a:rPr lang="en-US" dirty="0" err="1">
                <a:solidFill>
                  <a:srgbClr val="000000"/>
                </a:solidFill>
                <a:latin typeface="Arial" charset="0"/>
                <a:cs typeface="Arial" charset="0"/>
                <a:sym typeface="Monaco" charset="0"/>
              </a:rPr>
              <a:t>lösungsfokussierte</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Ansatz</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hilft</a:t>
            </a:r>
            <a:r>
              <a:rPr lang="en-US" dirty="0">
                <a:solidFill>
                  <a:srgbClr val="000000"/>
                </a:solidFill>
                <a:latin typeface="Arial" charset="0"/>
                <a:cs typeface="Arial" charset="0"/>
                <a:sym typeface="Monaco" charset="0"/>
              </a:rPr>
              <a:t> Adressat_innen, </a:t>
            </a:r>
          </a:p>
          <a:p>
            <a:pPr fontAlgn="base">
              <a:spcBef>
                <a:spcPct val="0"/>
              </a:spcBef>
              <a:spcAft>
                <a:spcPct val="0"/>
              </a:spcAft>
              <a:tabLst>
                <a:tab pos="457200" algn="l"/>
              </a:tabLst>
            </a:pPr>
            <a:r>
              <a:rPr lang="en-US" dirty="0">
                <a:solidFill>
                  <a:srgbClr val="000000"/>
                </a:solidFill>
                <a:latin typeface="Arial" charset="0"/>
                <a:cs typeface="Arial" charset="0"/>
                <a:sym typeface="Monaco" charset="0"/>
              </a:rPr>
              <a:t>      sich </a:t>
            </a:r>
            <a:r>
              <a:rPr lang="en-US" dirty="0" err="1">
                <a:solidFill>
                  <a:srgbClr val="000000"/>
                </a:solidFill>
                <a:latin typeface="Arial" charset="0"/>
                <a:cs typeface="Arial" charset="0"/>
                <a:sym typeface="Monaco" charset="0"/>
              </a:rPr>
              <a:t>zu</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verändern</a:t>
            </a:r>
            <a:r>
              <a:rPr lang="en-US" dirty="0">
                <a:solidFill>
                  <a:srgbClr val="000000"/>
                </a:solidFill>
                <a:latin typeface="Arial" charset="0"/>
                <a:cs typeface="Arial" charset="0"/>
                <a:sym typeface="Monaco" charset="0"/>
              </a:rPr>
              <a:t>, in </a:t>
            </a:r>
            <a:r>
              <a:rPr lang="en-US" dirty="0" err="1">
                <a:solidFill>
                  <a:srgbClr val="000000"/>
                </a:solidFill>
                <a:latin typeface="Arial" charset="0"/>
                <a:cs typeface="Arial" charset="0"/>
                <a:sym typeface="Monaco" charset="0"/>
              </a:rPr>
              <a:t>dem</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statt</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Probleme</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zu</a:t>
            </a:r>
            <a:r>
              <a:rPr lang="en-US" dirty="0">
                <a:solidFill>
                  <a:srgbClr val="000000"/>
                </a:solidFill>
                <a:latin typeface="Arial" charset="0"/>
                <a:cs typeface="Arial" charset="0"/>
                <a:sym typeface="Monaco" charset="0"/>
              </a:rPr>
              <a:t>  </a:t>
            </a:r>
          </a:p>
          <a:p>
            <a:pPr fontAlgn="base">
              <a:spcBef>
                <a:spcPct val="0"/>
              </a:spcBef>
              <a:spcAft>
                <a:spcPct val="0"/>
              </a:spcAft>
              <a:tabLst>
                <a:tab pos="457200" algn="l"/>
              </a:tabLst>
            </a:pP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bearbeiten</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Lösungen</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konstruiert</a:t>
            </a:r>
            <a:r>
              <a:rPr lang="en-US" dirty="0">
                <a:solidFill>
                  <a:srgbClr val="000000"/>
                </a:solidFill>
                <a:latin typeface="Arial" charset="0"/>
                <a:cs typeface="Arial" charset="0"/>
                <a:sym typeface="Monaco" charset="0"/>
              </a:rPr>
              <a:t> </a:t>
            </a:r>
            <a:r>
              <a:rPr lang="en-US" dirty="0" err="1">
                <a:solidFill>
                  <a:srgbClr val="000000"/>
                </a:solidFill>
                <a:latin typeface="Arial" charset="0"/>
                <a:cs typeface="Arial" charset="0"/>
                <a:sym typeface="Monaco" charset="0"/>
              </a:rPr>
              <a:t>werden</a:t>
            </a:r>
            <a:r>
              <a:rPr lang="en-US" dirty="0">
                <a:solidFill>
                  <a:srgbClr val="000000"/>
                </a:solidFill>
                <a:latin typeface="Arial" charset="0"/>
                <a:cs typeface="Arial" charset="0"/>
                <a:sym typeface="Monaco" charset="0"/>
              </a:rPr>
              <a:t>.</a:t>
            </a:r>
            <a:endParaRPr lang="de-DE" dirty="0">
              <a:solidFill>
                <a:srgbClr val="000000"/>
              </a:solidFill>
              <a:latin typeface="Arial" charset="0"/>
              <a:cs typeface="Arial" charset="0"/>
              <a:sym typeface="Monaco" charset="0"/>
            </a:endParaRPr>
          </a:p>
        </p:txBody>
      </p:sp>
      <p:sp>
        <p:nvSpPr>
          <p:cNvPr id="7" name="Rectangle 2"/>
          <p:cNvSpPr>
            <a:spLocks noChangeArrowheads="1"/>
          </p:cNvSpPr>
          <p:nvPr/>
        </p:nvSpPr>
        <p:spPr bwMode="auto">
          <a:xfrm>
            <a:off x="1187450" y="2484438"/>
            <a:ext cx="7086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b="1" dirty="0">
                <a:solidFill>
                  <a:srgbClr val="FF9900"/>
                </a:solidFill>
                <a:latin typeface="Arial" charset="0"/>
                <a:cs typeface="Times New Roman" charset="0"/>
                <a:sym typeface="Times New Roman" pitchFamily="18" charset="0"/>
              </a:rPr>
              <a:t> </a:t>
            </a:r>
            <a:r>
              <a:rPr lang="de-DE" dirty="0">
                <a:solidFill>
                  <a:srgbClr val="000000"/>
                </a:solidFill>
                <a:latin typeface="Arial" charset="0"/>
                <a:cs typeface="Arial" charset="0"/>
                <a:sym typeface="Times New Roman" pitchFamily="18" charset="0"/>
              </a:rPr>
              <a:t>Elemente der gewünschten Lösung sind </a:t>
            </a:r>
            <a:r>
              <a:rPr lang="de-DE" dirty="0" smtClean="0">
                <a:solidFill>
                  <a:srgbClr val="000000"/>
                </a:solidFill>
                <a:latin typeface="Arial" charset="0"/>
                <a:cs typeface="Arial" charset="0"/>
                <a:sym typeface="Times New Roman" pitchFamily="18" charset="0"/>
              </a:rPr>
              <a:t>zumeist bereits </a:t>
            </a:r>
            <a:r>
              <a:rPr lang="de-DE" dirty="0">
                <a:solidFill>
                  <a:srgbClr val="000000"/>
                </a:solidFill>
                <a:latin typeface="Arial" charset="0"/>
                <a:cs typeface="Arial" charset="0"/>
                <a:sym typeface="Times New Roman" pitchFamily="18" charset="0"/>
              </a:rPr>
              <a:t>im </a:t>
            </a:r>
          </a:p>
          <a:p>
            <a:pPr fontAlgn="base">
              <a:spcBef>
                <a:spcPct val="0"/>
              </a:spcBef>
              <a:spcAft>
                <a:spcPct val="0"/>
              </a:spcAft>
              <a:tabLst>
                <a:tab pos="457200" algn="l"/>
              </a:tabLst>
            </a:pPr>
            <a:r>
              <a:rPr lang="de-DE" dirty="0">
                <a:solidFill>
                  <a:srgbClr val="000000"/>
                </a:solidFill>
                <a:latin typeface="Arial" charset="0"/>
                <a:cs typeface="Arial" charset="0"/>
                <a:sym typeface="Times New Roman" pitchFamily="18" charset="0"/>
              </a:rPr>
              <a:t>    Leben der Adressat_innen vorhanden und werden zur Grundlage </a:t>
            </a:r>
          </a:p>
          <a:p>
            <a:pPr fontAlgn="base">
              <a:spcBef>
                <a:spcPct val="0"/>
              </a:spcBef>
              <a:spcAft>
                <a:spcPct val="0"/>
              </a:spcAft>
              <a:tabLst>
                <a:tab pos="457200" algn="l"/>
              </a:tabLst>
            </a:pPr>
            <a:r>
              <a:rPr lang="de-DE" dirty="0">
                <a:solidFill>
                  <a:srgbClr val="000000"/>
                </a:solidFill>
                <a:latin typeface="Arial" charset="0"/>
                <a:cs typeface="Arial" charset="0"/>
                <a:sym typeface="Times New Roman" pitchFamily="18" charset="0"/>
              </a:rPr>
              <a:t>    für die zukünftige Veränderung. </a:t>
            </a:r>
          </a:p>
        </p:txBody>
      </p:sp>
      <p:sp>
        <p:nvSpPr>
          <p:cNvPr id="8" name="Rectangle 3"/>
          <p:cNvSpPr>
            <a:spLocks noChangeArrowheads="1"/>
          </p:cNvSpPr>
          <p:nvPr/>
        </p:nvSpPr>
        <p:spPr bwMode="auto">
          <a:xfrm>
            <a:off x="1235075" y="1557338"/>
            <a:ext cx="7162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smtClean="0">
                <a:solidFill>
                  <a:srgbClr val="FF9900"/>
                </a:solidFill>
                <a:latin typeface="Arial" charset="0"/>
                <a:cs typeface="Times New Roman" charset="0"/>
                <a:sym typeface="Wingdings" pitchFamily="2" charset="2"/>
              </a:rPr>
              <a:t></a:t>
            </a:r>
            <a:r>
              <a:rPr lang="de-DE" b="1" dirty="0" smtClean="0">
                <a:solidFill>
                  <a:srgbClr val="FF9900"/>
                </a:solidFill>
                <a:latin typeface="Arial" charset="0"/>
                <a:cs typeface="Arial" charset="0"/>
                <a:sym typeface="Times New Roman" pitchFamily="18" charset="0"/>
              </a:rPr>
              <a:t> </a:t>
            </a:r>
            <a:r>
              <a:rPr lang="de-DE" dirty="0" smtClean="0">
                <a:solidFill>
                  <a:srgbClr val="000000"/>
                </a:solidFill>
                <a:latin typeface="Arial" charset="0"/>
                <a:cs typeface="Arial" charset="0"/>
                <a:sym typeface="Wingdings" pitchFamily="2" charset="2"/>
              </a:rPr>
              <a:t>Jede </a:t>
            </a:r>
            <a:r>
              <a:rPr lang="de-DE" dirty="0">
                <a:solidFill>
                  <a:srgbClr val="000000"/>
                </a:solidFill>
                <a:latin typeface="Arial" charset="0"/>
                <a:cs typeface="Arial" charset="0"/>
                <a:sym typeface="Wingdings" pitchFamily="2" charset="2"/>
              </a:rPr>
              <a:t>Situation ist einzigartig. </a:t>
            </a:r>
            <a:endParaRPr lang="de-DE" dirty="0" smtClean="0">
              <a:solidFill>
                <a:srgbClr val="000000"/>
              </a:solidFill>
              <a:latin typeface="Arial" charset="0"/>
              <a:cs typeface="Arial" charset="0"/>
              <a:sym typeface="Wingdings" pitchFamily="2" charset="2"/>
            </a:endParaRPr>
          </a:p>
          <a:p>
            <a:pPr fontAlgn="base">
              <a:spcBef>
                <a:spcPct val="0"/>
              </a:spcBef>
              <a:spcAft>
                <a:spcPct val="0"/>
              </a:spcAft>
              <a:tabLst>
                <a:tab pos="457200" algn="l"/>
              </a:tabLst>
            </a:pPr>
            <a:r>
              <a:rPr lang="de-DE" dirty="0" smtClean="0">
                <a:solidFill>
                  <a:srgbClr val="000000"/>
                </a:solidFill>
                <a:latin typeface="Arial" charset="0"/>
                <a:cs typeface="Arial" charset="0"/>
                <a:sym typeface="Wingdings" pitchFamily="2" charset="2"/>
              </a:rPr>
              <a:t>    Die </a:t>
            </a:r>
            <a:r>
              <a:rPr lang="de-DE" dirty="0">
                <a:solidFill>
                  <a:srgbClr val="000000"/>
                </a:solidFill>
                <a:latin typeface="Arial" charset="0"/>
                <a:cs typeface="Arial" charset="0"/>
                <a:sym typeface="Times New Roman" pitchFamily="18" charset="0"/>
              </a:rPr>
              <a:t>Adressat_innen </a:t>
            </a:r>
            <a:r>
              <a:rPr lang="de-DE" dirty="0">
                <a:solidFill>
                  <a:srgbClr val="000000"/>
                </a:solidFill>
                <a:latin typeface="Arial" charset="0"/>
                <a:cs typeface="Arial" charset="0"/>
                <a:sym typeface="Wingdings" pitchFamily="2" charset="2"/>
              </a:rPr>
              <a:t>sind die </a:t>
            </a:r>
            <a:r>
              <a:rPr lang="de-DE" dirty="0" err="1" smtClean="0">
                <a:solidFill>
                  <a:srgbClr val="000000"/>
                </a:solidFill>
                <a:latin typeface="Arial" charset="0"/>
                <a:cs typeface="Arial" charset="0"/>
                <a:sym typeface="Wingdings" pitchFamily="2" charset="2"/>
              </a:rPr>
              <a:t>Expert_innen</a:t>
            </a:r>
            <a:r>
              <a:rPr lang="de-DE" dirty="0" smtClean="0">
                <a:solidFill>
                  <a:srgbClr val="000000"/>
                </a:solidFill>
                <a:latin typeface="Arial" charset="0"/>
                <a:cs typeface="Arial" charset="0"/>
                <a:sym typeface="Wingdings" pitchFamily="2" charset="2"/>
              </a:rPr>
              <a:t> </a:t>
            </a:r>
            <a:r>
              <a:rPr lang="de-DE" dirty="0">
                <a:solidFill>
                  <a:srgbClr val="000000"/>
                </a:solidFill>
                <a:latin typeface="Arial" charset="0"/>
                <a:cs typeface="Arial" charset="0"/>
                <a:sym typeface="Wingdings" pitchFamily="2" charset="2"/>
              </a:rPr>
              <a:t>für ihr Leben. </a:t>
            </a:r>
          </a:p>
        </p:txBody>
      </p:sp>
      <p:sp>
        <p:nvSpPr>
          <p:cNvPr id="9" name="Rectangle 19"/>
          <p:cNvSpPr>
            <a:spLocks noChangeArrowheads="1"/>
          </p:cNvSpPr>
          <p:nvPr/>
        </p:nvSpPr>
        <p:spPr bwMode="auto">
          <a:xfrm>
            <a:off x="0" y="381000"/>
            <a:ext cx="2284412" cy="45720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r>
              <a:rPr lang="de-DE" b="1" dirty="0">
                <a:solidFill>
                  <a:srgbClr val="FFFFFF"/>
                </a:solidFill>
                <a:latin typeface="Arial" charset="0"/>
                <a:sym typeface="Times New Roman" pitchFamily="18" charset="0"/>
              </a:rPr>
              <a:t>Grundannahmen</a:t>
            </a:r>
            <a:endParaRPr lang="de-DE" b="1" dirty="0">
              <a:solidFill>
                <a:srgbClr val="FFFFFF"/>
              </a:solidFill>
              <a:latin typeface="Arial" charset="0"/>
              <a:sym typeface="Monaco" charset="0"/>
            </a:endParaRPr>
          </a:p>
        </p:txBody>
      </p:sp>
      <p:sp>
        <p:nvSpPr>
          <p:cNvPr id="10"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Tree>
    <p:extLst>
      <p:ext uri="{BB962C8B-B14F-4D97-AF65-F5344CB8AC3E}">
        <p14:creationId xmlns:p14="http://schemas.microsoft.com/office/powerpoint/2010/main" xmlns="" val="3899829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9" name="Rectangle 2"/>
          <p:cNvSpPr>
            <a:spLocks noChangeArrowheads="1"/>
          </p:cNvSpPr>
          <p:nvPr/>
        </p:nvSpPr>
        <p:spPr bwMode="auto">
          <a:xfrm>
            <a:off x="35496" y="1052736"/>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Was nicht kaputt ist, muss man auch nicht reparieren</a:t>
            </a:r>
          </a:p>
        </p:txBody>
      </p:sp>
      <p:sp>
        <p:nvSpPr>
          <p:cNvPr id="10" name="Rectangle 3"/>
          <p:cNvSpPr>
            <a:spLocks noChangeArrowheads="1"/>
          </p:cNvSpPr>
          <p:nvPr/>
        </p:nvSpPr>
        <p:spPr bwMode="auto">
          <a:xfrm>
            <a:off x="35496" y="1556792"/>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Das, was funktioniert, sollte man häufiger machen.</a:t>
            </a:r>
          </a:p>
        </p:txBody>
      </p:sp>
      <p:sp>
        <p:nvSpPr>
          <p:cNvPr id="12" name="Rectangle 6"/>
          <p:cNvSpPr>
            <a:spLocks noChangeArrowheads="1"/>
          </p:cNvSpPr>
          <p:nvPr/>
        </p:nvSpPr>
        <p:spPr bwMode="auto">
          <a:xfrm>
            <a:off x="35496" y="2111370"/>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Wenn etwas nicht funktioniert, sollte man etwas anderes probieren.</a:t>
            </a:r>
          </a:p>
        </p:txBody>
      </p:sp>
      <p:sp>
        <p:nvSpPr>
          <p:cNvPr id="13" name="Rectangle 7"/>
          <p:cNvSpPr>
            <a:spLocks noChangeArrowheads="1"/>
          </p:cNvSpPr>
          <p:nvPr/>
        </p:nvSpPr>
        <p:spPr bwMode="auto">
          <a:xfrm>
            <a:off x="35496" y="2615426"/>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Kleine Schritte können zu großen Veränderungen führen.</a:t>
            </a:r>
          </a:p>
        </p:txBody>
      </p:sp>
      <p:sp>
        <p:nvSpPr>
          <p:cNvPr id="14" name="Rectangle 12"/>
          <p:cNvSpPr>
            <a:spLocks noChangeArrowheads="1"/>
          </p:cNvSpPr>
          <p:nvPr/>
        </p:nvSpPr>
        <p:spPr bwMode="auto">
          <a:xfrm>
            <a:off x="35496" y="3119482"/>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Die</a:t>
            </a:r>
            <a:r>
              <a:rPr lang="de-DE" sz="1600" b="1" dirty="0" smtClean="0">
                <a:solidFill>
                  <a:srgbClr val="FF9900"/>
                </a:solidFill>
                <a:latin typeface="Arial" pitchFamily="34" charset="0"/>
                <a:cs typeface="Arial" pitchFamily="34" charset="0"/>
                <a:sym typeface="Times New Roman" pitchFamily="18" charset="0"/>
              </a:rPr>
              <a:t> </a:t>
            </a:r>
            <a:r>
              <a:rPr lang="de-DE" sz="1600" dirty="0" smtClean="0">
                <a:solidFill>
                  <a:srgbClr val="000000"/>
                </a:solidFill>
                <a:latin typeface="Arial" pitchFamily="34" charset="0"/>
                <a:cs typeface="Arial" pitchFamily="34" charset="0"/>
                <a:sym typeface="Wingdings" charset="2"/>
              </a:rPr>
              <a:t>Lösung </a:t>
            </a:r>
            <a:r>
              <a:rPr lang="de-DE" sz="1600" dirty="0">
                <a:solidFill>
                  <a:srgbClr val="000000"/>
                </a:solidFill>
                <a:latin typeface="Arial" pitchFamily="34" charset="0"/>
                <a:cs typeface="Arial" pitchFamily="34" charset="0"/>
                <a:sym typeface="Wingdings" charset="2"/>
              </a:rPr>
              <a:t>hängt nicht zwangsläufig mit dem Problem direkt zusammen.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05650" y="551097"/>
            <a:ext cx="2038350"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hteck 2"/>
          <p:cNvSpPr/>
          <p:nvPr/>
        </p:nvSpPr>
        <p:spPr>
          <a:xfrm>
            <a:off x="7105650" y="2646203"/>
            <a:ext cx="2038350" cy="369332"/>
          </a:xfrm>
          <a:prstGeom prst="rect">
            <a:avLst/>
          </a:prstGeom>
        </p:spPr>
        <p:txBody>
          <a:bodyPr wrap="square">
            <a:spAutoFit/>
          </a:bodyPr>
          <a:lstStyle/>
          <a:p>
            <a:pPr algn="r" fontAlgn="base">
              <a:spcBef>
                <a:spcPct val="0"/>
              </a:spcBef>
              <a:spcAft>
                <a:spcPct val="0"/>
              </a:spcAft>
            </a:pPr>
            <a:r>
              <a:rPr lang="de-DE" sz="600" dirty="0" smtClean="0">
                <a:solidFill>
                  <a:srgbClr val="000000"/>
                </a:solidFill>
                <a:latin typeface="Arial" pitchFamily="34" charset="0"/>
                <a:cs typeface="Arial" pitchFamily="34" charset="0"/>
                <a:sym typeface="Times New Roman" pitchFamily="18" charset="0"/>
              </a:rPr>
              <a:t>Bildquelle:</a:t>
            </a:r>
          </a:p>
          <a:p>
            <a:pPr algn="r" fontAlgn="base">
              <a:spcBef>
                <a:spcPct val="0"/>
              </a:spcBef>
              <a:spcAft>
                <a:spcPct val="0"/>
              </a:spcAft>
            </a:pPr>
            <a:r>
              <a:rPr lang="de-DE" sz="600" dirty="0" smtClean="0">
                <a:solidFill>
                  <a:srgbClr val="000000"/>
                </a:solidFill>
                <a:latin typeface="Arial" pitchFamily="34" charset="0"/>
                <a:cs typeface="Arial" pitchFamily="34" charset="0"/>
                <a:sym typeface="Times New Roman" pitchFamily="18" charset="0"/>
              </a:rPr>
              <a:t>http</a:t>
            </a:r>
            <a:r>
              <a:rPr lang="de-DE" sz="600" dirty="0">
                <a:solidFill>
                  <a:srgbClr val="000000"/>
                </a:solidFill>
                <a:latin typeface="Arial" pitchFamily="34" charset="0"/>
                <a:cs typeface="Arial" pitchFamily="34" charset="0"/>
                <a:sym typeface="Times New Roman" pitchFamily="18" charset="0"/>
              </a:rPr>
              <a:t>://www.seminarhaus-schmiede.de/methoden/nachrufsteve.html</a:t>
            </a:r>
          </a:p>
        </p:txBody>
      </p:sp>
      <p:sp>
        <p:nvSpPr>
          <p:cNvPr id="18" name="Rectangle 19"/>
          <p:cNvSpPr>
            <a:spLocks noChangeArrowheads="1"/>
          </p:cNvSpPr>
          <p:nvPr/>
        </p:nvSpPr>
        <p:spPr bwMode="auto">
          <a:xfrm>
            <a:off x="0" y="332656"/>
            <a:ext cx="5868144" cy="45720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r>
              <a:rPr lang="de-DE" b="1" dirty="0">
                <a:solidFill>
                  <a:srgbClr val="FFFFFF"/>
                </a:solidFill>
                <a:latin typeface="Arial" charset="0"/>
                <a:sym typeface="Times New Roman" pitchFamily="18" charset="0"/>
              </a:rPr>
              <a:t>Zentrale </a:t>
            </a:r>
            <a:r>
              <a:rPr lang="de-DE" b="1" dirty="0" smtClean="0">
                <a:solidFill>
                  <a:srgbClr val="FFFFFF"/>
                </a:solidFill>
                <a:latin typeface="Arial" charset="0"/>
                <a:sym typeface="Times New Roman" pitchFamily="18" charset="0"/>
              </a:rPr>
              <a:t>Prinzipien </a:t>
            </a:r>
            <a:r>
              <a:rPr lang="de-DE" sz="1500" dirty="0" smtClean="0">
                <a:solidFill>
                  <a:srgbClr val="FFFFFF"/>
                </a:solidFill>
                <a:latin typeface="Arial" charset="0"/>
                <a:sym typeface="Times New Roman" pitchFamily="18" charset="0"/>
              </a:rPr>
              <a:t>nach </a:t>
            </a:r>
            <a:r>
              <a:rPr lang="de-DE" sz="1500" dirty="0">
                <a:solidFill>
                  <a:srgbClr val="FFFFFF"/>
                </a:solidFill>
                <a:latin typeface="Arial" charset="0"/>
                <a:sym typeface="Times New Roman" pitchFamily="18" charset="0"/>
              </a:rPr>
              <a:t>Steve de Shazer und </a:t>
            </a:r>
            <a:r>
              <a:rPr lang="de-DE" sz="1500" dirty="0" err="1">
                <a:solidFill>
                  <a:srgbClr val="FFFFFF"/>
                </a:solidFill>
                <a:latin typeface="Arial" charset="0"/>
                <a:sym typeface="Times New Roman" pitchFamily="18" charset="0"/>
              </a:rPr>
              <a:t>Insoo</a:t>
            </a:r>
            <a:r>
              <a:rPr lang="de-DE" sz="1500" dirty="0">
                <a:solidFill>
                  <a:srgbClr val="FFFFFF"/>
                </a:solidFill>
                <a:latin typeface="Arial" charset="0"/>
                <a:sym typeface="Times New Roman" pitchFamily="18" charset="0"/>
              </a:rPr>
              <a:t> Kim Berg</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Tree>
    <p:extLst>
      <p:ext uri="{BB962C8B-B14F-4D97-AF65-F5344CB8AC3E}">
        <p14:creationId xmlns:p14="http://schemas.microsoft.com/office/powerpoint/2010/main" xmlns="" val="25556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2" grpId="0" autoUpdateAnimBg="0"/>
      <p:bldP spid="13" grpId="0" autoUpdateAnimBg="0"/>
      <p:bldP spid="1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9" name="Rectangle 2"/>
          <p:cNvSpPr>
            <a:spLocks noChangeArrowheads="1"/>
          </p:cNvSpPr>
          <p:nvPr/>
        </p:nvSpPr>
        <p:spPr bwMode="auto">
          <a:xfrm>
            <a:off x="35496" y="1052736"/>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Was nicht kaputt ist, muss man auch nicht reparieren</a:t>
            </a:r>
          </a:p>
        </p:txBody>
      </p:sp>
      <p:sp>
        <p:nvSpPr>
          <p:cNvPr id="10" name="Rectangle 3"/>
          <p:cNvSpPr>
            <a:spLocks noChangeArrowheads="1"/>
          </p:cNvSpPr>
          <p:nvPr/>
        </p:nvSpPr>
        <p:spPr bwMode="auto">
          <a:xfrm>
            <a:off x="35496" y="1556792"/>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Das, was funktioniert, sollte man häufiger machen.</a:t>
            </a:r>
          </a:p>
        </p:txBody>
      </p:sp>
      <p:sp>
        <p:nvSpPr>
          <p:cNvPr id="12" name="Rectangle 6"/>
          <p:cNvSpPr>
            <a:spLocks noChangeArrowheads="1"/>
          </p:cNvSpPr>
          <p:nvPr/>
        </p:nvSpPr>
        <p:spPr bwMode="auto">
          <a:xfrm>
            <a:off x="35496" y="2111370"/>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Wenn etwas nicht funktioniert, sollte man etwas anderes probieren.</a:t>
            </a:r>
          </a:p>
        </p:txBody>
      </p:sp>
      <p:sp>
        <p:nvSpPr>
          <p:cNvPr id="13" name="Rectangle 7"/>
          <p:cNvSpPr>
            <a:spLocks noChangeArrowheads="1"/>
          </p:cNvSpPr>
          <p:nvPr/>
        </p:nvSpPr>
        <p:spPr bwMode="auto">
          <a:xfrm>
            <a:off x="35496" y="2615426"/>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Kleine Schritte können zu großen Veränderungen führen.</a:t>
            </a:r>
          </a:p>
        </p:txBody>
      </p:sp>
      <p:sp>
        <p:nvSpPr>
          <p:cNvPr id="14" name="Rectangle 12"/>
          <p:cNvSpPr>
            <a:spLocks noChangeArrowheads="1"/>
          </p:cNvSpPr>
          <p:nvPr/>
        </p:nvSpPr>
        <p:spPr bwMode="auto">
          <a:xfrm>
            <a:off x="35496" y="3119482"/>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Times New Roman" pitchFamily="18" charset="0"/>
              </a:rPr>
              <a:t>Die</a:t>
            </a:r>
            <a:r>
              <a:rPr lang="de-DE" sz="1600" b="1" dirty="0" smtClean="0">
                <a:solidFill>
                  <a:srgbClr val="FF9900"/>
                </a:solidFill>
                <a:latin typeface="Arial" pitchFamily="34" charset="0"/>
                <a:cs typeface="Arial" pitchFamily="34" charset="0"/>
                <a:sym typeface="Times New Roman" pitchFamily="18" charset="0"/>
              </a:rPr>
              <a:t> </a:t>
            </a:r>
            <a:r>
              <a:rPr lang="de-DE" sz="1600" dirty="0" smtClean="0">
                <a:solidFill>
                  <a:srgbClr val="000000"/>
                </a:solidFill>
                <a:latin typeface="Arial" pitchFamily="34" charset="0"/>
                <a:cs typeface="Arial" pitchFamily="34" charset="0"/>
                <a:sym typeface="Wingdings" charset="2"/>
              </a:rPr>
              <a:t>Lösung </a:t>
            </a:r>
            <a:r>
              <a:rPr lang="de-DE" sz="1600" dirty="0">
                <a:solidFill>
                  <a:srgbClr val="000000"/>
                </a:solidFill>
                <a:latin typeface="Arial" pitchFamily="34" charset="0"/>
                <a:cs typeface="Arial" pitchFamily="34" charset="0"/>
                <a:sym typeface="Wingdings" charset="2"/>
              </a:rPr>
              <a:t>hängt nicht zwangsläufig mit dem Problem direkt zusammen.</a:t>
            </a:r>
          </a:p>
        </p:txBody>
      </p:sp>
      <p:sp>
        <p:nvSpPr>
          <p:cNvPr id="15" name="Rectangle 13"/>
          <p:cNvSpPr>
            <a:spLocks noChangeArrowheads="1"/>
          </p:cNvSpPr>
          <p:nvPr/>
        </p:nvSpPr>
        <p:spPr bwMode="auto">
          <a:xfrm>
            <a:off x="35496" y="3614827"/>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Die Sprache der Lösungsentwicklung ist eine andere als die, die zur </a:t>
            </a:r>
          </a:p>
          <a:p>
            <a:pPr fontAlgn="base">
              <a:spcBef>
                <a:spcPct val="0"/>
              </a:spcBef>
              <a:spcAft>
                <a:spcPct val="0"/>
              </a:spcAft>
              <a:tabLst>
                <a:tab pos="457200" algn="l"/>
              </a:tabLst>
            </a:pPr>
            <a:r>
              <a:rPr lang="de-DE" sz="1600" dirty="0">
                <a:solidFill>
                  <a:srgbClr val="000000"/>
                </a:solidFill>
                <a:latin typeface="Arial" pitchFamily="34" charset="0"/>
                <a:cs typeface="Arial" pitchFamily="34" charset="0"/>
                <a:sym typeface="Wingdings" charset="2"/>
              </a:rPr>
              <a:t>    Problembeschreibung notwendig ist.</a:t>
            </a:r>
          </a:p>
        </p:txBody>
      </p:sp>
      <p:sp>
        <p:nvSpPr>
          <p:cNvPr id="16" name="Rectangle 14"/>
          <p:cNvSpPr>
            <a:spLocks noChangeArrowheads="1"/>
          </p:cNvSpPr>
          <p:nvPr/>
        </p:nvSpPr>
        <p:spPr bwMode="auto">
          <a:xfrm>
            <a:off x="35496" y="4343618"/>
            <a:ext cx="8458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Kein Problem besteht ohne Unterlass; es gibt immer Ausnahmen, die genutzt </a:t>
            </a:r>
          </a:p>
          <a:p>
            <a:pPr fontAlgn="base">
              <a:spcBef>
                <a:spcPct val="0"/>
              </a:spcBef>
              <a:spcAft>
                <a:spcPct val="0"/>
              </a:spcAft>
              <a:tabLst>
                <a:tab pos="457200" algn="l"/>
              </a:tabLst>
            </a:pPr>
            <a:r>
              <a:rPr lang="de-DE" sz="1600" dirty="0">
                <a:solidFill>
                  <a:srgbClr val="000000"/>
                </a:solidFill>
                <a:latin typeface="Arial" pitchFamily="34" charset="0"/>
                <a:cs typeface="Arial" pitchFamily="34" charset="0"/>
                <a:sym typeface="Wingdings" charset="2"/>
              </a:rPr>
              <a:t>    werden können.</a:t>
            </a:r>
          </a:p>
        </p:txBody>
      </p:sp>
      <p:sp>
        <p:nvSpPr>
          <p:cNvPr id="17" name="Rectangle 15"/>
          <p:cNvSpPr>
            <a:spLocks noChangeArrowheads="1"/>
          </p:cNvSpPr>
          <p:nvPr/>
        </p:nvSpPr>
        <p:spPr bwMode="auto">
          <a:xfrm>
            <a:off x="35496" y="5013176"/>
            <a:ext cx="8458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pitchFamily="34" charset="0"/>
                <a:cs typeface="Arial" pitchFamily="34" charset="0"/>
                <a:sym typeface="Wingdings" charset="2"/>
              </a:rPr>
              <a:t></a:t>
            </a:r>
            <a:r>
              <a:rPr lang="de-DE" sz="1600" b="1" dirty="0">
                <a:solidFill>
                  <a:srgbClr val="FF99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Die Zukunft ist sowohl etwas Geschaffenes als auch etwas Verhandelbares.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05650" y="551097"/>
            <a:ext cx="2038350"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hteck 2"/>
          <p:cNvSpPr/>
          <p:nvPr/>
        </p:nvSpPr>
        <p:spPr>
          <a:xfrm>
            <a:off x="7105650" y="2646203"/>
            <a:ext cx="2038350" cy="369332"/>
          </a:xfrm>
          <a:prstGeom prst="rect">
            <a:avLst/>
          </a:prstGeom>
        </p:spPr>
        <p:txBody>
          <a:bodyPr wrap="square">
            <a:spAutoFit/>
          </a:bodyPr>
          <a:lstStyle/>
          <a:p>
            <a:pPr algn="r" fontAlgn="base">
              <a:spcBef>
                <a:spcPct val="0"/>
              </a:spcBef>
              <a:spcAft>
                <a:spcPct val="0"/>
              </a:spcAft>
            </a:pPr>
            <a:r>
              <a:rPr lang="de-DE" sz="600" dirty="0" smtClean="0">
                <a:solidFill>
                  <a:srgbClr val="000000"/>
                </a:solidFill>
                <a:latin typeface="Arial" pitchFamily="34" charset="0"/>
                <a:cs typeface="Arial" pitchFamily="34" charset="0"/>
                <a:sym typeface="Times New Roman" pitchFamily="18" charset="0"/>
              </a:rPr>
              <a:t>Bildquelle:</a:t>
            </a:r>
          </a:p>
          <a:p>
            <a:pPr algn="r" fontAlgn="base">
              <a:spcBef>
                <a:spcPct val="0"/>
              </a:spcBef>
              <a:spcAft>
                <a:spcPct val="0"/>
              </a:spcAft>
            </a:pPr>
            <a:r>
              <a:rPr lang="de-DE" sz="600" dirty="0" smtClean="0">
                <a:solidFill>
                  <a:srgbClr val="000000"/>
                </a:solidFill>
                <a:latin typeface="Arial" pitchFamily="34" charset="0"/>
                <a:cs typeface="Arial" pitchFamily="34" charset="0"/>
                <a:sym typeface="Times New Roman" pitchFamily="18" charset="0"/>
              </a:rPr>
              <a:t>http</a:t>
            </a:r>
            <a:r>
              <a:rPr lang="de-DE" sz="600" dirty="0">
                <a:solidFill>
                  <a:srgbClr val="000000"/>
                </a:solidFill>
                <a:latin typeface="Arial" pitchFamily="34" charset="0"/>
                <a:cs typeface="Arial" pitchFamily="34" charset="0"/>
                <a:sym typeface="Times New Roman" pitchFamily="18" charset="0"/>
              </a:rPr>
              <a:t>://www.seminarhaus-schmiede.de/methoden/nachrufsteve.html</a:t>
            </a:r>
          </a:p>
        </p:txBody>
      </p:sp>
      <p:sp>
        <p:nvSpPr>
          <p:cNvPr id="18" name="Rectangle 19"/>
          <p:cNvSpPr>
            <a:spLocks noChangeArrowheads="1"/>
          </p:cNvSpPr>
          <p:nvPr/>
        </p:nvSpPr>
        <p:spPr bwMode="auto">
          <a:xfrm>
            <a:off x="0" y="332656"/>
            <a:ext cx="5868144" cy="45720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r>
              <a:rPr lang="de-DE" b="1" dirty="0">
                <a:solidFill>
                  <a:srgbClr val="FFFFFF"/>
                </a:solidFill>
                <a:latin typeface="Arial" charset="0"/>
                <a:sym typeface="Times New Roman" pitchFamily="18" charset="0"/>
              </a:rPr>
              <a:t>Zentrale </a:t>
            </a:r>
            <a:r>
              <a:rPr lang="de-DE" b="1" dirty="0" smtClean="0">
                <a:solidFill>
                  <a:srgbClr val="FFFFFF"/>
                </a:solidFill>
                <a:latin typeface="Arial" charset="0"/>
                <a:sym typeface="Times New Roman" pitchFamily="18" charset="0"/>
              </a:rPr>
              <a:t>Prinzipien </a:t>
            </a:r>
            <a:r>
              <a:rPr lang="de-DE" sz="1500" dirty="0" smtClean="0">
                <a:solidFill>
                  <a:srgbClr val="FFFFFF"/>
                </a:solidFill>
                <a:latin typeface="Arial" charset="0"/>
                <a:sym typeface="Times New Roman" pitchFamily="18" charset="0"/>
              </a:rPr>
              <a:t>nach </a:t>
            </a:r>
            <a:r>
              <a:rPr lang="de-DE" sz="1500" dirty="0">
                <a:solidFill>
                  <a:srgbClr val="FFFFFF"/>
                </a:solidFill>
                <a:latin typeface="Arial" charset="0"/>
                <a:sym typeface="Times New Roman" pitchFamily="18" charset="0"/>
              </a:rPr>
              <a:t>Steve de Shazer und </a:t>
            </a:r>
            <a:r>
              <a:rPr lang="de-DE" sz="1500" dirty="0" err="1">
                <a:solidFill>
                  <a:srgbClr val="FFFFFF"/>
                </a:solidFill>
                <a:latin typeface="Arial" charset="0"/>
                <a:sym typeface="Times New Roman" pitchFamily="18" charset="0"/>
              </a:rPr>
              <a:t>Insoo</a:t>
            </a:r>
            <a:r>
              <a:rPr lang="de-DE" sz="1500" dirty="0">
                <a:solidFill>
                  <a:srgbClr val="FFFFFF"/>
                </a:solidFill>
                <a:latin typeface="Arial" charset="0"/>
                <a:sym typeface="Times New Roman" pitchFamily="18" charset="0"/>
              </a:rPr>
              <a:t> Kim Berg</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panose="020B0604020202020204" pitchFamily="34" charset="0"/>
                <a:cs typeface="Arial" panose="020B0604020202020204" pitchFamily="34" charset="0"/>
                <a:sym typeface="Times New Roman" pitchFamily="18" charset="0"/>
              </a:rPr>
              <a:t>3 </a:t>
            </a:r>
            <a:r>
              <a:rPr lang="de-DE" sz="2200" dirty="0">
                <a:solidFill>
                  <a:srgbClr val="FFFFFF"/>
                </a:solidFill>
                <a:latin typeface="Arial" panose="020B0604020202020204" pitchFamily="34" charset="0"/>
                <a:cs typeface="Arial" panose="020B0604020202020204" pitchFamily="34" charset="0"/>
                <a:sym typeface="Monaco" charset="0"/>
              </a:rPr>
              <a:t>Grundsätze der Lösungsfokussierung</a:t>
            </a:r>
            <a:endParaRPr lang="de-DE" sz="2200" dirty="0">
              <a:solidFill>
                <a:srgbClr val="FFFFFF"/>
              </a:solidFill>
              <a:latin typeface="Arial" charset="0"/>
              <a:sym typeface="Times New Roman" pitchFamily="18" charset="0"/>
            </a:endParaRPr>
          </a:p>
        </p:txBody>
      </p:sp>
    </p:spTree>
    <p:extLst>
      <p:ext uri="{BB962C8B-B14F-4D97-AF65-F5344CB8AC3E}">
        <p14:creationId xmlns:p14="http://schemas.microsoft.com/office/powerpoint/2010/main" xmlns="" val="8293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4 </a:t>
            </a:r>
            <a:r>
              <a:rPr lang="de-DE" b="1" dirty="0">
                <a:solidFill>
                  <a:srgbClr val="000000"/>
                </a:solidFill>
                <a:latin typeface="Arial" charset="0"/>
                <a:cs typeface="Times New Roman" pitchFamily="18" charset="0"/>
              </a:rPr>
              <a:t>Zentrale Kategorien methodischen Handelns</a:t>
            </a:r>
            <a:endParaRPr lang="de-DE" b="1" dirty="0">
              <a:solidFill>
                <a:schemeClr val="tx1">
                  <a:lumMod val="65000"/>
                </a:schemeClr>
              </a:solidFill>
              <a:latin typeface="Arial" charset="0"/>
              <a:cs typeface="Times New Roman" pitchFamily="18" charset="0"/>
            </a:endParaRP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chemeClr val="tx1">
                  <a:lumMod val="65000"/>
                </a:schemeClr>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685800" y="908720"/>
            <a:ext cx="51054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Times New Roman" charset="0"/>
                <a:sym typeface="Times New Roman" pitchFamily="18" charset="0"/>
              </a:rPr>
              <a:t> </a:t>
            </a:r>
            <a:r>
              <a:rPr lang="de-DE" sz="1600">
                <a:solidFill>
                  <a:srgbClr val="000000"/>
                </a:solidFill>
                <a:latin typeface="Arial" charset="0"/>
                <a:cs typeface="Times New Roman" charset="0"/>
                <a:sym typeface="Times New Roman" pitchFamily="18" charset="0"/>
              </a:rPr>
              <a:t>Neugier und Offenheit – Fertigkeit des Nichtwissens </a:t>
            </a:r>
          </a:p>
        </p:txBody>
      </p:sp>
      <p:sp>
        <p:nvSpPr>
          <p:cNvPr id="31752" name="Rectangle 8"/>
          <p:cNvSpPr>
            <a:spLocks noChangeArrowheads="1"/>
          </p:cNvSpPr>
          <p:nvPr/>
        </p:nvSpPr>
        <p:spPr bwMode="auto">
          <a:xfrm>
            <a:off x="685800" y="1943770"/>
            <a:ext cx="91440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Times New Roman" charset="0"/>
                <a:sym typeface="Times New Roman" pitchFamily="18" charset="0"/>
              </a:rPr>
              <a:t> </a:t>
            </a:r>
            <a:r>
              <a:rPr lang="de-DE" sz="1600">
                <a:solidFill>
                  <a:srgbClr val="000000"/>
                </a:solidFill>
                <a:latin typeface="Arial" charset="0"/>
                <a:cs typeface="Arial" charset="0"/>
                <a:sym typeface="Times New Roman" pitchFamily="18" charset="0"/>
              </a:rPr>
              <a:t>Ressourcenorientierung</a:t>
            </a:r>
          </a:p>
        </p:txBody>
      </p:sp>
      <p:sp>
        <p:nvSpPr>
          <p:cNvPr id="31753" name="Rectangle 9"/>
          <p:cNvSpPr>
            <a:spLocks noChangeArrowheads="1"/>
          </p:cNvSpPr>
          <p:nvPr/>
        </p:nvSpPr>
        <p:spPr bwMode="auto">
          <a:xfrm>
            <a:off x="685800" y="1257970"/>
            <a:ext cx="91440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sym typeface="Times New Roman" pitchFamily="18" charset="0"/>
              </a:rPr>
              <a:t> </a:t>
            </a:r>
            <a:r>
              <a:rPr lang="de-DE" sz="1600">
                <a:solidFill>
                  <a:srgbClr val="000000"/>
                </a:solidFill>
                <a:latin typeface="Arial" charset="0"/>
                <a:cs typeface="Times New Roman" charset="0"/>
                <a:sym typeface="Wingdings" pitchFamily="2" charset="2"/>
              </a:rPr>
              <a:t>Lösungen finden </a:t>
            </a:r>
            <a:r>
              <a:rPr lang="de-DE" sz="1200">
                <a:solidFill>
                  <a:srgbClr val="000000"/>
                </a:solidFill>
                <a:latin typeface="Arial" charset="0"/>
                <a:cs typeface="Times New Roman" charset="0"/>
                <a:sym typeface="Wingdings" pitchFamily="2" charset="2"/>
              </a:rPr>
              <a:t>(statt Probleme zu analysieren)</a:t>
            </a:r>
          </a:p>
        </p:txBody>
      </p:sp>
      <p:sp>
        <p:nvSpPr>
          <p:cNvPr id="31754" name="Rectangle 10"/>
          <p:cNvSpPr>
            <a:spLocks noChangeArrowheads="1"/>
          </p:cNvSpPr>
          <p:nvPr/>
        </p:nvSpPr>
        <p:spPr bwMode="auto">
          <a:xfrm>
            <a:off x="685800" y="1594520"/>
            <a:ext cx="91440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sym typeface="Times New Roman" pitchFamily="18" charset="0"/>
              </a:rPr>
              <a:t> </a:t>
            </a:r>
            <a:r>
              <a:rPr lang="de-DE" sz="1600">
                <a:solidFill>
                  <a:srgbClr val="000000"/>
                </a:solidFill>
                <a:latin typeface="Arial" charset="0"/>
                <a:cs typeface="Arial" charset="0"/>
                <a:sym typeface="Wingdings" pitchFamily="2" charset="2"/>
              </a:rPr>
              <a:t>Zukunftsorientierung  </a:t>
            </a:r>
          </a:p>
        </p:txBody>
      </p:sp>
      <p:sp>
        <p:nvSpPr>
          <p:cNvPr id="31755" name="Rectangle 11"/>
          <p:cNvSpPr>
            <a:spLocks noChangeArrowheads="1"/>
          </p:cNvSpPr>
          <p:nvPr/>
        </p:nvSpPr>
        <p:spPr bwMode="auto">
          <a:xfrm>
            <a:off x="685800" y="2280320"/>
            <a:ext cx="91440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sym typeface="Times New Roman" pitchFamily="18" charset="0"/>
              </a:rPr>
              <a:t> </a:t>
            </a:r>
            <a:r>
              <a:rPr lang="de-DE" sz="1600">
                <a:solidFill>
                  <a:srgbClr val="000000"/>
                </a:solidFill>
                <a:latin typeface="Arial" charset="0"/>
                <a:cs typeface="Arial" charset="0"/>
                <a:sym typeface="Wingdings" pitchFamily="2" charset="2"/>
              </a:rPr>
              <a:t>Wertschätzung</a:t>
            </a:r>
          </a:p>
        </p:txBody>
      </p:sp>
      <p:sp>
        <p:nvSpPr>
          <p:cNvPr id="31756" name="Rectangle 12"/>
          <p:cNvSpPr>
            <a:spLocks noChangeArrowheads="1"/>
          </p:cNvSpPr>
          <p:nvPr/>
        </p:nvSpPr>
        <p:spPr bwMode="auto">
          <a:xfrm>
            <a:off x="685800" y="2661320"/>
            <a:ext cx="91440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sym typeface="Times New Roman" pitchFamily="18" charset="0"/>
              </a:rPr>
              <a:t> </a:t>
            </a:r>
            <a:r>
              <a:rPr lang="de-DE" sz="1600" dirty="0">
                <a:solidFill>
                  <a:srgbClr val="000000"/>
                </a:solidFill>
                <a:latin typeface="Arial" charset="0"/>
                <a:cs typeface="Arial" charset="0"/>
                <a:sym typeface="Wingdings" pitchFamily="2" charset="2"/>
              </a:rPr>
              <a:t>Klient/in als </a:t>
            </a:r>
            <a:r>
              <a:rPr lang="de-DE" sz="1600" dirty="0" smtClean="0">
                <a:solidFill>
                  <a:srgbClr val="000000"/>
                </a:solidFill>
                <a:latin typeface="Arial" charset="0"/>
                <a:cs typeface="Arial" charset="0"/>
                <a:sym typeface="Wingdings" pitchFamily="2" charset="2"/>
              </a:rPr>
              <a:t>Expert/in </a:t>
            </a:r>
            <a:r>
              <a:rPr lang="de-DE" sz="1600" dirty="0">
                <a:solidFill>
                  <a:srgbClr val="000000"/>
                </a:solidFill>
                <a:latin typeface="Arial" charset="0"/>
                <a:cs typeface="Arial" charset="0"/>
                <a:sym typeface="Wingdings" pitchFamily="2" charset="2"/>
              </a:rPr>
              <a:t>für das eigene Leben</a:t>
            </a:r>
          </a:p>
        </p:txBody>
      </p:sp>
      <p:sp>
        <p:nvSpPr>
          <p:cNvPr id="13325"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latin typeface="Times New Roman" pitchFamily="18" charset="0"/>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latin typeface="Times New Roman" pitchFamily="18" charset="0"/>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latin typeface="Times New Roman" pitchFamily="18" charset="0"/>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14"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4 </a:t>
            </a:r>
            <a:r>
              <a:rPr lang="de-DE" sz="2200" dirty="0">
                <a:solidFill>
                  <a:srgbClr val="FFFFFF"/>
                </a:solidFill>
                <a:latin typeface="Arial" charset="0"/>
                <a:ea typeface="ヒラギノ明朝 Pro W3" charset="0"/>
                <a:cs typeface="ヒラギノ明朝 Pro W3" charset="0"/>
                <a:sym typeface="Times New Roman" pitchFamily="18" charset="0"/>
              </a:rPr>
              <a:t>Zentrale Kategorien methodischen </a:t>
            </a:r>
            <a:r>
              <a:rPr lang="de-DE" sz="2200" dirty="0" smtClean="0">
                <a:solidFill>
                  <a:srgbClr val="FFFFFF"/>
                </a:solidFill>
                <a:latin typeface="Arial" charset="0"/>
                <a:ea typeface="ヒラギノ明朝 Pro W3" charset="0"/>
                <a:cs typeface="ヒラギノ明朝 Pro W3" charset="0"/>
                <a:sym typeface="Times New Roman" pitchFamily="18" charset="0"/>
              </a:rPr>
              <a:t>Handelns</a:t>
            </a:r>
            <a:endParaRPr lang="de-DE" sz="2200" dirty="0">
              <a:solidFill>
                <a:srgbClr val="FFFFFF"/>
              </a:solidFill>
              <a:latin typeface="Arial" charset="0"/>
              <a:ea typeface="ヒラギノ明朝 Pro W3" charset="0"/>
              <a:cs typeface="ヒラギノ明朝 Pro W3" charset="0"/>
              <a:sym typeface="Monaco" charset="0"/>
            </a:endParaRPr>
          </a:p>
        </p:txBody>
      </p:sp>
    </p:spTree>
    <p:extLst>
      <p:ext uri="{BB962C8B-B14F-4D97-AF65-F5344CB8AC3E}">
        <p14:creationId xmlns:p14="http://schemas.microsoft.com/office/powerpoint/2010/main" xmlns="" val="1852164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P spid="31752" grpId="0" autoUpdateAnimBg="0"/>
      <p:bldP spid="31753" grpId="0" autoUpdateAnimBg="0"/>
      <p:bldP spid="31754" grpId="0" autoUpdateAnimBg="0"/>
      <p:bldP spid="31755" grpId="0" autoUpdateAnimBg="0"/>
      <p:bldP spid="3175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latin typeface="Times New Roman" pitchFamily="18" charset="0"/>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latin typeface="Times New Roman" pitchFamily="18" charset="0"/>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latin typeface="Times New Roman" pitchFamily="18" charset="0"/>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14"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5 Idealtypische </a:t>
            </a:r>
            <a:r>
              <a:rPr lang="de-DE" sz="2200" dirty="0" smtClean="0">
                <a:solidFill>
                  <a:srgbClr val="FFFFFF"/>
                </a:solidFill>
                <a:latin typeface="Arial" charset="0"/>
                <a:ea typeface="ヒラギノ明朝 Pro W3" charset="0"/>
                <a:cs typeface="ヒラギノ明朝 Pro W3" charset="0"/>
                <a:sym typeface="Times New Roman" pitchFamily="18" charset="0"/>
              </a:rPr>
              <a:t>Choreografie der Lösungsfokussierten Beratung</a:t>
            </a:r>
            <a:endParaRPr lang="de-DE" sz="2200" dirty="0">
              <a:solidFill>
                <a:srgbClr val="FFFFFF"/>
              </a:solidFill>
              <a:latin typeface="Arial" charset="0"/>
              <a:ea typeface="ヒラギノ明朝 Pro W3" charset="0"/>
              <a:cs typeface="ヒラギノ明朝 Pro W3" charset="0"/>
              <a:sym typeface="Monaco" charset="0"/>
            </a:endParaRPr>
          </a:p>
        </p:txBody>
      </p:sp>
      <p:sp>
        <p:nvSpPr>
          <p:cNvPr id="24" name="Line 44"/>
          <p:cNvSpPr>
            <a:spLocks noChangeShapeType="1"/>
          </p:cNvSpPr>
          <p:nvPr/>
        </p:nvSpPr>
        <p:spPr bwMode="auto">
          <a:xfrm>
            <a:off x="379851" y="1846437"/>
            <a:ext cx="7848872" cy="0"/>
          </a:xfrm>
          <a:prstGeom prst="line">
            <a:avLst/>
          </a:prstGeom>
          <a:ln>
            <a:headEnd/>
            <a:tailEnd type="triangle" w="med" len="med"/>
          </a:ln>
          <a:scene3d>
            <a:camera prst="orthographicFront"/>
            <a:lightRig rig="threePt" dir="t"/>
          </a:scene3d>
          <a:sp3d>
            <a:bevelT/>
          </a:sp3d>
          <a:extLst/>
        </p:spPr>
        <p:style>
          <a:lnRef idx="3">
            <a:schemeClr val="accent3"/>
          </a:lnRef>
          <a:fillRef idx="0">
            <a:schemeClr val="accent3"/>
          </a:fillRef>
          <a:effectRef idx="2">
            <a:schemeClr val="accent3"/>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Times New Roman" charset="0"/>
            </a:endParaRPr>
          </a:p>
        </p:txBody>
      </p:sp>
      <p:grpSp>
        <p:nvGrpSpPr>
          <p:cNvPr id="47" name="Gruppieren 46"/>
          <p:cNvGrpSpPr/>
          <p:nvPr/>
        </p:nvGrpSpPr>
        <p:grpSpPr>
          <a:xfrm>
            <a:off x="251520" y="1123822"/>
            <a:ext cx="9144000" cy="3064167"/>
            <a:chOff x="251520" y="1123822"/>
            <a:chExt cx="9144000" cy="3064167"/>
          </a:xfrm>
        </p:grpSpPr>
        <p:grpSp>
          <p:nvGrpSpPr>
            <p:cNvPr id="9" name="Gruppieren 8"/>
            <p:cNvGrpSpPr/>
            <p:nvPr/>
          </p:nvGrpSpPr>
          <p:grpSpPr>
            <a:xfrm>
              <a:off x="251520" y="1123822"/>
              <a:ext cx="9144000" cy="3064167"/>
              <a:chOff x="251520" y="1123822"/>
              <a:chExt cx="9144000" cy="3064167"/>
            </a:xfrm>
          </p:grpSpPr>
          <p:grpSp>
            <p:nvGrpSpPr>
              <p:cNvPr id="5" name="Gruppieren 4"/>
              <p:cNvGrpSpPr/>
              <p:nvPr/>
            </p:nvGrpSpPr>
            <p:grpSpPr>
              <a:xfrm>
                <a:off x="6274784" y="1123822"/>
                <a:ext cx="1676579" cy="1559521"/>
                <a:chOff x="6274784" y="2132905"/>
                <a:chExt cx="1676579" cy="1559521"/>
              </a:xfrm>
            </p:grpSpPr>
            <p:sp>
              <p:nvSpPr>
                <p:cNvPr id="27" name="Text Box 47"/>
                <p:cNvSpPr txBox="1">
                  <a:spLocks noChangeArrowheads="1"/>
                </p:cNvSpPr>
                <p:nvPr/>
              </p:nvSpPr>
              <p:spPr bwMode="auto">
                <a:xfrm>
                  <a:off x="6274784" y="3080416"/>
                  <a:ext cx="167657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Zukunft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9" name="Text Box 49"/>
                <p:cNvSpPr txBox="1">
                  <a:spLocks noChangeArrowheads="1"/>
                </p:cNvSpPr>
                <p:nvPr/>
              </p:nvSpPr>
              <p:spPr bwMode="auto">
                <a:xfrm>
                  <a:off x="6442442" y="2132905"/>
                  <a:ext cx="502974" cy="420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2.</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grpSp>
          <p:sp>
            <p:nvSpPr>
              <p:cNvPr id="38" name="Rectangle 16"/>
              <p:cNvSpPr>
                <a:spLocks noChangeArrowheads="1"/>
              </p:cNvSpPr>
              <p:nvPr/>
            </p:nvSpPr>
            <p:spPr bwMode="auto">
              <a:xfrm>
                <a:off x="251520" y="3356992"/>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2. Schritt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(Er-)Finden von Lösungen - ein konkretes Bild </a:t>
                </a:r>
                <a:r>
                  <a:rPr lang="de-DE" sz="1600" dirty="0">
                    <a:solidFill>
                      <a:srgbClr val="000000"/>
                    </a:solidFill>
                    <a:latin typeface="Arial" charset="0"/>
                    <a:cs typeface="Times New Roman" charset="0"/>
                    <a:sym typeface="Wingdings" pitchFamily="2" charset="2"/>
                  </a:rPr>
                  <a:t>der gewünschten (problemfreien) Zukunft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 </a:t>
                </a:r>
                <a:r>
                  <a:rPr lang="de-DE" sz="1600" dirty="0">
                    <a:solidFill>
                      <a:srgbClr val="000000"/>
                    </a:solidFill>
                    <a:latin typeface="Arial" charset="0"/>
                    <a:cs typeface="Times New Roman" charset="0"/>
                    <a:sym typeface="Wingdings" pitchFamily="2" charset="2"/>
                  </a:rPr>
                  <a:t>wohlformulierte Ziele entwickeln </a:t>
                </a:r>
              </a:p>
            </p:txBody>
          </p:sp>
        </p:grpSp>
        <p:cxnSp>
          <p:nvCxnSpPr>
            <p:cNvPr id="33" name="Gerade Verbindung mit Pfeil 32"/>
            <p:cNvCxnSpPr>
              <a:endCxn id="29" idx="1"/>
            </p:cNvCxnSpPr>
            <p:nvPr/>
          </p:nvCxnSpPr>
          <p:spPr bwMode="auto">
            <a:xfrm flipV="1">
              <a:off x="4013473" y="1333970"/>
              <a:ext cx="2428969" cy="479400"/>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8" name="Gruppieren 47"/>
          <p:cNvGrpSpPr/>
          <p:nvPr/>
        </p:nvGrpSpPr>
        <p:grpSpPr>
          <a:xfrm>
            <a:off x="251520" y="769889"/>
            <a:ext cx="9144000" cy="3986116"/>
            <a:chOff x="251520" y="769889"/>
            <a:chExt cx="9144000" cy="3986116"/>
          </a:xfrm>
        </p:grpSpPr>
        <p:grpSp>
          <p:nvGrpSpPr>
            <p:cNvPr id="10" name="Gruppieren 9"/>
            <p:cNvGrpSpPr/>
            <p:nvPr/>
          </p:nvGrpSpPr>
          <p:grpSpPr>
            <a:xfrm>
              <a:off x="251520" y="769889"/>
              <a:ext cx="9144000" cy="3986116"/>
              <a:chOff x="251520" y="769889"/>
              <a:chExt cx="9144000" cy="3986116"/>
            </a:xfrm>
          </p:grpSpPr>
          <p:grpSp>
            <p:nvGrpSpPr>
              <p:cNvPr id="6" name="Gruppieren 5"/>
              <p:cNvGrpSpPr/>
              <p:nvPr/>
            </p:nvGrpSpPr>
            <p:grpSpPr>
              <a:xfrm>
                <a:off x="746214" y="769889"/>
                <a:ext cx="1674509" cy="1913454"/>
                <a:chOff x="746214" y="1778972"/>
                <a:chExt cx="1674509" cy="1913454"/>
              </a:xfrm>
            </p:grpSpPr>
            <p:sp>
              <p:nvSpPr>
                <p:cNvPr id="25" name="Text Box 45"/>
                <p:cNvSpPr txBox="1">
                  <a:spLocks noChangeArrowheads="1"/>
                </p:cNvSpPr>
                <p:nvPr/>
              </p:nvSpPr>
              <p:spPr bwMode="auto">
                <a:xfrm>
                  <a:off x="746214"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Vergangenheit</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30" name="Text Box 50"/>
                <p:cNvSpPr txBox="1">
                  <a:spLocks noChangeArrowheads="1"/>
                </p:cNvSpPr>
                <p:nvPr/>
              </p:nvSpPr>
              <p:spPr bwMode="auto">
                <a:xfrm>
                  <a:off x="1416846" y="1778972"/>
                  <a:ext cx="502974" cy="52721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3.</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Arial" charset="0"/>
                  </a:endParaRPr>
                </a:p>
              </p:txBody>
            </p:sp>
          </p:grpSp>
          <p:sp>
            <p:nvSpPr>
              <p:cNvPr id="40" name="Rectangle 17"/>
              <p:cNvSpPr>
                <a:spLocks noChangeArrowheads="1"/>
              </p:cNvSpPr>
              <p:nvPr/>
            </p:nvSpPr>
            <p:spPr bwMode="auto">
              <a:xfrm>
                <a:off x="251520" y="417123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3. Schritt</a:t>
                </a:r>
                <a:endParaRPr lang="de-DE" sz="1600" dirty="0">
                  <a:latin typeface="Arial" charset="0"/>
                  <a:cs typeface="Times New Roman" charset="0"/>
                  <a:sym typeface="Wingdings" pitchFamily="2" charset="2"/>
                </a:endParaRPr>
              </a:p>
              <a:p>
                <a:pPr>
                  <a:tabLst>
                    <a:tab pos="457200" algn="l"/>
                  </a:tabLst>
                </a:pPr>
                <a:r>
                  <a:rPr lang="de-DE" sz="1600" dirty="0">
                    <a:solidFill>
                      <a:srgbClr val="000000"/>
                    </a:solidFill>
                    <a:latin typeface="Arial" charset="0"/>
                    <a:cs typeface="Times New Roman" charset="0"/>
                    <a:sym typeface="Wingdings" pitchFamily="2" charset="2"/>
                  </a:rPr>
                  <a:t>	Ausnahmen in der </a:t>
                </a:r>
                <a:r>
                  <a:rPr lang="de-DE" sz="1600" dirty="0" smtClean="0">
                    <a:solidFill>
                      <a:srgbClr val="000000"/>
                    </a:solidFill>
                    <a:latin typeface="Arial" charset="0"/>
                    <a:cs typeface="Times New Roman" charset="0"/>
                    <a:sym typeface="Wingdings" pitchFamily="2" charset="2"/>
                  </a:rPr>
                  <a:t>Gegenwart bzw. Vergangenheit - vorhandene </a:t>
                </a:r>
                <a:r>
                  <a:rPr lang="de-DE" sz="1600" dirty="0">
                    <a:solidFill>
                      <a:srgbClr val="000000"/>
                    </a:solidFill>
                    <a:latin typeface="Arial" charset="0"/>
                    <a:cs typeface="Times New Roman" charset="0"/>
                    <a:sym typeface="Wingdings" pitchFamily="2" charset="2"/>
                  </a:rPr>
                  <a:t>Ressourcen </a:t>
                </a:r>
                <a:r>
                  <a:rPr lang="de-DE" sz="1600" dirty="0" err="1" smtClean="0">
                    <a:solidFill>
                      <a:srgbClr val="000000"/>
                    </a:solidFill>
                    <a:latin typeface="Arial" charset="0"/>
                    <a:cs typeface="Times New Roman" charset="0"/>
                    <a:sym typeface="Wingdings" pitchFamily="2" charset="2"/>
                  </a:rPr>
                  <a:t>ent</a:t>
                </a:r>
                <a:r>
                  <a:rPr lang="de-DE" sz="1600" dirty="0" smtClean="0">
                    <a:solidFill>
                      <a:srgbClr val="000000"/>
                    </a:solidFill>
                    <a:latin typeface="Arial" charset="0"/>
                    <a:cs typeface="Times New Roman" charset="0"/>
                    <a:sym typeface="Wingdings" pitchFamily="2" charset="2"/>
                  </a:rPr>
                  <a:t>-decken</a:t>
                </a:r>
                <a:endParaRPr lang="de-DE" sz="1600" dirty="0">
                  <a:solidFill>
                    <a:srgbClr val="000000"/>
                  </a:solidFill>
                  <a:latin typeface="Arial" charset="0"/>
                  <a:cs typeface="Times New Roman" charset="0"/>
                  <a:sym typeface="Wingdings" pitchFamily="2" charset="2"/>
                </a:endParaRPr>
              </a:p>
            </p:txBody>
          </p:sp>
        </p:grpSp>
        <p:cxnSp>
          <p:nvCxnSpPr>
            <p:cNvPr id="37" name="Gerade Verbindung mit Pfeil 36"/>
            <p:cNvCxnSpPr>
              <a:stCxn id="29" idx="1"/>
            </p:cNvCxnSpPr>
            <p:nvPr/>
          </p:nvCxnSpPr>
          <p:spPr bwMode="auto">
            <a:xfrm flipH="1" flipV="1">
              <a:off x="1919820" y="1123822"/>
              <a:ext cx="4522622" cy="210148"/>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6" name="Gruppieren 45"/>
          <p:cNvGrpSpPr/>
          <p:nvPr/>
        </p:nvGrpSpPr>
        <p:grpSpPr>
          <a:xfrm>
            <a:off x="251520" y="1333971"/>
            <a:ext cx="9144000" cy="1959724"/>
            <a:chOff x="251520" y="1333971"/>
            <a:chExt cx="9144000" cy="1959724"/>
          </a:xfrm>
        </p:grpSpPr>
        <p:grpSp>
          <p:nvGrpSpPr>
            <p:cNvPr id="8" name="Gruppieren 7"/>
            <p:cNvGrpSpPr/>
            <p:nvPr/>
          </p:nvGrpSpPr>
          <p:grpSpPr>
            <a:xfrm>
              <a:off x="251520" y="1333971"/>
              <a:ext cx="9144000" cy="1959724"/>
              <a:chOff x="251520" y="1333971"/>
              <a:chExt cx="9144000" cy="1959724"/>
            </a:xfrm>
          </p:grpSpPr>
          <p:grpSp>
            <p:nvGrpSpPr>
              <p:cNvPr id="4" name="Gruppieren 3"/>
              <p:cNvGrpSpPr/>
              <p:nvPr/>
            </p:nvGrpSpPr>
            <p:grpSpPr>
              <a:xfrm>
                <a:off x="3426671" y="1333971"/>
                <a:ext cx="1674509" cy="1349372"/>
                <a:chOff x="3426671" y="2343054"/>
                <a:chExt cx="1674509" cy="1349372"/>
              </a:xfrm>
            </p:grpSpPr>
            <p:sp>
              <p:nvSpPr>
                <p:cNvPr id="26" name="Text Box 46"/>
                <p:cNvSpPr txBox="1">
                  <a:spLocks noChangeArrowheads="1"/>
                </p:cNvSpPr>
                <p:nvPr/>
              </p:nvSpPr>
              <p:spPr bwMode="auto">
                <a:xfrm>
                  <a:off x="3426671"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Gegenwart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8" name="Text Box 48"/>
                <p:cNvSpPr txBox="1">
                  <a:spLocks noChangeArrowheads="1"/>
                </p:cNvSpPr>
                <p:nvPr/>
              </p:nvSpPr>
              <p:spPr bwMode="auto">
                <a:xfrm>
                  <a:off x="3761986" y="2343054"/>
                  <a:ext cx="502974" cy="43135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1.</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1" i="0" u="none" strike="noStrike" kern="0" cap="none" spc="0" normalizeH="0" baseline="0" noProof="0" dirty="0">
                    <a:ln>
                      <a:noFill/>
                    </a:ln>
                    <a:solidFill>
                      <a:srgbClr val="000000"/>
                    </a:solidFill>
                    <a:effectLst/>
                    <a:uLnTx/>
                    <a:uFillTx/>
                    <a:latin typeface="Arial" charset="0"/>
                    <a:cs typeface="Times New Roman" charset="0"/>
                  </a:endParaRPr>
                </a:p>
              </p:txBody>
            </p:sp>
          </p:grpSp>
          <p:sp>
            <p:nvSpPr>
              <p:cNvPr id="36" name="Rectangle 14"/>
              <p:cNvSpPr>
                <a:spLocks noChangeArrowheads="1"/>
              </p:cNvSpPr>
              <p:nvPr/>
            </p:nvSpPr>
            <p:spPr bwMode="auto">
              <a:xfrm>
                <a:off x="251520" y="270892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1. Schritt: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Gegenwärtigen </a:t>
                </a:r>
                <a:r>
                  <a:rPr lang="de-DE" sz="1600" dirty="0">
                    <a:solidFill>
                      <a:srgbClr val="000000"/>
                    </a:solidFill>
                    <a:latin typeface="Arial" charset="0"/>
                    <a:cs typeface="Times New Roman" charset="0"/>
                    <a:sym typeface="Wingdings" pitchFamily="2" charset="2"/>
                  </a:rPr>
                  <a:t>Situation </a:t>
                </a:r>
                <a:r>
                  <a:rPr lang="de-DE" sz="1600" dirty="0" smtClean="0">
                    <a:solidFill>
                      <a:srgbClr val="000000"/>
                    </a:solidFill>
                    <a:latin typeface="Arial" charset="0"/>
                    <a:cs typeface="Times New Roman" charset="0"/>
                    <a:sym typeface="Wingdings" pitchFamily="2" charset="2"/>
                  </a:rPr>
                  <a:t>- Bereits </a:t>
                </a:r>
                <a:r>
                  <a:rPr lang="de-DE" sz="1600" dirty="0">
                    <a:solidFill>
                      <a:srgbClr val="000000"/>
                    </a:solidFill>
                    <a:latin typeface="Arial" charset="0"/>
                    <a:cs typeface="Times New Roman" charset="0"/>
                    <a:sym typeface="Wingdings" pitchFamily="2" charset="2"/>
                  </a:rPr>
                  <a:t>erfolgte positive </a:t>
                </a:r>
                <a:r>
                  <a:rPr lang="de-DE" sz="1600" dirty="0" smtClean="0">
                    <a:solidFill>
                      <a:srgbClr val="000000"/>
                    </a:solidFill>
                    <a:latin typeface="Arial" charset="0"/>
                    <a:cs typeface="Times New Roman" charset="0"/>
                    <a:sym typeface="Wingdings" pitchFamily="2" charset="2"/>
                  </a:rPr>
                  <a:t>Veränderungen - Sitzungsziel erfragen</a:t>
                </a:r>
                <a:endParaRPr lang="de-DE" sz="1600" dirty="0">
                  <a:solidFill>
                    <a:srgbClr val="000000"/>
                  </a:solidFill>
                  <a:latin typeface="Arial" charset="0"/>
                  <a:cs typeface="Times New Roman" charset="0"/>
                  <a:sym typeface="Wingdings" pitchFamily="2" charset="2"/>
                </a:endParaRPr>
              </a:p>
            </p:txBody>
          </p:sp>
        </p:grpSp>
        <p:cxnSp>
          <p:nvCxnSpPr>
            <p:cNvPr id="44" name="Gerade Verbindung 43"/>
            <p:cNvCxnSpPr/>
            <p:nvPr/>
          </p:nvCxnSpPr>
          <p:spPr bwMode="auto">
            <a:xfrm flipV="1">
              <a:off x="4013473" y="1772816"/>
              <a:ext cx="0" cy="81109"/>
            </a:xfrm>
            <a:prstGeom prst="line">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2" name="Gruppieren 1"/>
          <p:cNvGrpSpPr/>
          <p:nvPr/>
        </p:nvGrpSpPr>
        <p:grpSpPr>
          <a:xfrm>
            <a:off x="251520" y="548680"/>
            <a:ext cx="9144000" cy="5397698"/>
            <a:chOff x="251520" y="548680"/>
            <a:chExt cx="9144000" cy="5397698"/>
          </a:xfrm>
        </p:grpSpPr>
        <p:grpSp>
          <p:nvGrpSpPr>
            <p:cNvPr id="49" name="Gruppieren 48"/>
            <p:cNvGrpSpPr/>
            <p:nvPr/>
          </p:nvGrpSpPr>
          <p:grpSpPr>
            <a:xfrm>
              <a:off x="251520" y="548680"/>
              <a:ext cx="9144000" cy="5397698"/>
              <a:chOff x="251520" y="548680"/>
              <a:chExt cx="9144000" cy="5397698"/>
            </a:xfrm>
          </p:grpSpPr>
          <p:grpSp>
            <p:nvGrpSpPr>
              <p:cNvPr id="11" name="Gruppieren 10"/>
              <p:cNvGrpSpPr/>
              <p:nvPr/>
            </p:nvGrpSpPr>
            <p:grpSpPr>
              <a:xfrm>
                <a:off x="251520" y="548680"/>
                <a:ext cx="9144000" cy="5397698"/>
                <a:chOff x="251520" y="548680"/>
                <a:chExt cx="9144000" cy="5397698"/>
              </a:xfrm>
            </p:grpSpPr>
            <p:sp>
              <p:nvSpPr>
                <p:cNvPr id="31" name="Text Box 51"/>
                <p:cNvSpPr txBox="1">
                  <a:spLocks noChangeArrowheads="1"/>
                </p:cNvSpPr>
                <p:nvPr/>
              </p:nvSpPr>
              <p:spPr bwMode="auto">
                <a:xfrm>
                  <a:off x="4432618" y="548680"/>
                  <a:ext cx="502974" cy="44241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R="0" lvl="0" indent="0" algn="ctr" eaLnBrk="1" fontAlgn="base"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4.</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charset="0"/>
                    <a:cs typeface="Times New Roman" charset="0"/>
                  </a:endParaRPr>
                </a:p>
              </p:txBody>
            </p:sp>
            <p:sp>
              <p:nvSpPr>
                <p:cNvPr id="42" name="Rectangle 21"/>
                <p:cNvSpPr>
                  <a:spLocks noChangeArrowheads="1"/>
                </p:cNvSpPr>
                <p:nvPr/>
              </p:nvSpPr>
              <p:spPr bwMode="auto">
                <a:xfrm>
                  <a:off x="251520" y="4869160"/>
                  <a:ext cx="9144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4. Schritt </a:t>
                  </a:r>
                  <a:endParaRPr lang="de-DE" sz="1600" dirty="0">
                    <a:latin typeface="Arial" charset="0"/>
                    <a:cs typeface="Times New Roman" charset="0"/>
                    <a:sym typeface="Wingdings" pitchFamily="2" charset="2"/>
                  </a:endParaRP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Wohlformulierte </a:t>
                  </a:r>
                  <a:r>
                    <a:rPr lang="de-DE" sz="1600" dirty="0">
                      <a:solidFill>
                        <a:srgbClr val="000000"/>
                      </a:solidFill>
                      <a:latin typeface="Arial" charset="0"/>
                      <a:cs typeface="Times New Roman" charset="0"/>
                      <a:sym typeface="Wingdings" pitchFamily="2" charset="2"/>
                    </a:rPr>
                    <a:t>Ziele </a:t>
                  </a:r>
                  <a:r>
                    <a:rPr lang="de-DE" sz="1600" dirty="0" smtClean="0">
                      <a:solidFill>
                        <a:srgbClr val="000000"/>
                      </a:solidFill>
                      <a:latin typeface="Arial" charset="0"/>
                      <a:cs typeface="Times New Roman" charset="0"/>
                      <a:sym typeface="Wingdings" pitchFamily="2" charset="2"/>
                    </a:rPr>
                    <a:t>konkretisieren - </a:t>
                  </a:r>
                  <a:r>
                    <a:rPr lang="de-DE" sz="1600" dirty="0">
                      <a:solidFill>
                        <a:srgbClr val="000000"/>
                      </a:solidFill>
                      <a:latin typeface="Arial" charset="0"/>
                      <a:cs typeface="Times New Roman" charset="0"/>
                      <a:sym typeface="Wingdings" pitchFamily="2" charset="2"/>
                    </a:rPr>
                    <a:t>nächsten (kleinen) </a:t>
                  </a:r>
                  <a:r>
                    <a:rPr lang="de-DE" sz="1600" dirty="0" smtClean="0">
                      <a:solidFill>
                        <a:srgbClr val="000000"/>
                      </a:solidFill>
                      <a:latin typeface="Arial" charset="0"/>
                      <a:cs typeface="Times New Roman" charset="0"/>
                      <a:sym typeface="Wingdings" pitchFamily="2" charset="2"/>
                    </a:rPr>
                    <a:t>Schritt erarbeiten</a:t>
                  </a:r>
                  <a:r>
                    <a:rPr lang="de-DE" sz="1600" dirty="0">
                      <a:solidFill>
                        <a:srgbClr val="000000"/>
                      </a:solidFill>
                      <a:latin typeface="Arial" charset="0"/>
                      <a:cs typeface="Times New Roman" charset="0"/>
                      <a:sym typeface="Wingdings" pitchFamily="2" charset="2"/>
                    </a:rPr>
                    <a:t/>
                  </a:r>
                  <a:br>
                    <a:rPr lang="de-DE" sz="1600" dirty="0">
                      <a:solidFill>
                        <a:srgbClr val="000000"/>
                      </a:solidFill>
                      <a:latin typeface="Arial" charset="0"/>
                      <a:cs typeface="Times New Roman" charset="0"/>
                      <a:sym typeface="Wingdings" pitchFamily="2" charset="2"/>
                    </a:rPr>
                  </a:br>
                  <a:r>
                    <a:rPr lang="de-DE" sz="1600" dirty="0">
                      <a:solidFill>
                        <a:srgbClr val="000000"/>
                      </a:solidFill>
                      <a:latin typeface="Arial" charset="0"/>
                      <a:cs typeface="Times New Roman" charset="0"/>
                      <a:sym typeface="Wingdings" pitchFamily="2" charset="2"/>
                    </a:rPr>
                    <a:t>	Komplimente</a:t>
                  </a:r>
                  <a:br>
                    <a:rPr lang="de-DE" sz="1600" dirty="0">
                      <a:solidFill>
                        <a:srgbClr val="000000"/>
                      </a:solidFill>
                      <a:latin typeface="Arial" charset="0"/>
                      <a:cs typeface="Times New Roman" charset="0"/>
                      <a:sym typeface="Wingdings" pitchFamily="2" charset="2"/>
                    </a:rPr>
                  </a:b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‚Hausaufgabe‘ - Abschlussintervention</a:t>
                  </a:r>
                  <a:r>
                    <a:rPr lang="de-DE" sz="1600" dirty="0" smtClean="0">
                      <a:latin typeface="Arial" charset="0"/>
                      <a:cs typeface="Arial" charset="0"/>
                      <a:sym typeface="Wingdings" pitchFamily="2" charset="2"/>
                    </a:rPr>
                    <a:t> </a:t>
                  </a:r>
                  <a:endParaRPr lang="de-DE" sz="1600" dirty="0">
                    <a:latin typeface="Arial" charset="0"/>
                    <a:cs typeface="Arial" charset="0"/>
                    <a:sym typeface="Wingdings" pitchFamily="2" charset="2"/>
                  </a:endParaRPr>
                </a:p>
              </p:txBody>
            </p:sp>
          </p:grpSp>
          <p:cxnSp>
            <p:nvCxnSpPr>
              <p:cNvPr id="41" name="Gerade Verbindung mit Pfeil 40"/>
              <p:cNvCxnSpPr>
                <a:stCxn id="30" idx="3"/>
                <a:endCxn id="31" idx="1"/>
              </p:cNvCxnSpPr>
              <p:nvPr/>
            </p:nvCxnSpPr>
            <p:spPr bwMode="auto">
              <a:xfrm flipV="1">
                <a:off x="1919820" y="769889"/>
                <a:ext cx="2512798" cy="263607"/>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sp>
          <p:nvSpPr>
            <p:cNvPr id="35" name="Text Box 46"/>
            <p:cNvSpPr txBox="1">
              <a:spLocks noChangeArrowheads="1"/>
            </p:cNvSpPr>
            <p:nvPr/>
          </p:nvSpPr>
          <p:spPr bwMode="auto">
            <a:xfrm>
              <a:off x="4211960" y="2383971"/>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n</a:t>
              </a:r>
              <a:r>
                <a:rPr lang="de-DE" sz="1600" b="1" kern="0" dirty="0" smtClean="0">
                  <a:solidFill>
                    <a:srgbClr val="000000"/>
                  </a:solidFill>
                  <a:latin typeface="Arial" charset="0"/>
                  <a:cs typeface="Times New Roman" charset="0"/>
                </a:rPr>
                <a:t>ahe Zukunft</a:t>
              </a:r>
              <a:endParaRPr lang="de-DE" sz="1600" b="1" kern="0" dirty="0">
                <a:solidFill>
                  <a:srgbClr val="000000"/>
                </a:solidFill>
                <a:latin typeface="Arial" charset="0"/>
                <a:cs typeface="Times New Roman"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grpSp>
    </p:spTree>
    <p:extLst>
      <p:ext uri="{BB962C8B-B14F-4D97-AF65-F5344CB8AC3E}">
        <p14:creationId xmlns:p14="http://schemas.microsoft.com/office/powerpoint/2010/main" xmlns="" val="1184603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latin typeface="Times New Roman" pitchFamily="18" charset="0"/>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latin typeface="Times New Roman" pitchFamily="18" charset="0"/>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latin typeface="Times New Roman" pitchFamily="18" charset="0"/>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14"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5 Idealtypische </a:t>
            </a:r>
            <a:r>
              <a:rPr lang="de-DE" sz="2200" dirty="0" smtClean="0">
                <a:solidFill>
                  <a:srgbClr val="FFFFFF"/>
                </a:solidFill>
                <a:latin typeface="Arial" charset="0"/>
                <a:ea typeface="ヒラギノ明朝 Pro W3" charset="0"/>
                <a:cs typeface="ヒラギノ明朝 Pro W3" charset="0"/>
                <a:sym typeface="Times New Roman" pitchFamily="18" charset="0"/>
              </a:rPr>
              <a:t>Choreografie der Lösungsfokussierten Beratung</a:t>
            </a:r>
            <a:endParaRPr lang="de-DE" sz="2200" dirty="0">
              <a:solidFill>
                <a:srgbClr val="FFFFFF"/>
              </a:solidFill>
              <a:latin typeface="Arial" charset="0"/>
              <a:ea typeface="ヒラギノ明朝 Pro W3" charset="0"/>
              <a:cs typeface="ヒラギノ明朝 Pro W3" charset="0"/>
              <a:sym typeface="Monaco" charset="0"/>
            </a:endParaRPr>
          </a:p>
        </p:txBody>
      </p:sp>
      <p:sp>
        <p:nvSpPr>
          <p:cNvPr id="24" name="Line 44"/>
          <p:cNvSpPr>
            <a:spLocks noChangeShapeType="1"/>
          </p:cNvSpPr>
          <p:nvPr/>
        </p:nvSpPr>
        <p:spPr bwMode="auto">
          <a:xfrm>
            <a:off x="379851" y="1846437"/>
            <a:ext cx="7848872" cy="0"/>
          </a:xfrm>
          <a:prstGeom prst="line">
            <a:avLst/>
          </a:prstGeom>
          <a:ln>
            <a:headEnd/>
            <a:tailEnd type="triangle" w="med" len="med"/>
          </a:ln>
          <a:scene3d>
            <a:camera prst="orthographicFront"/>
            <a:lightRig rig="threePt" dir="t"/>
          </a:scene3d>
          <a:sp3d>
            <a:bevelT/>
          </a:sp3d>
          <a:extLst/>
        </p:spPr>
        <p:style>
          <a:lnRef idx="3">
            <a:schemeClr val="accent3"/>
          </a:lnRef>
          <a:fillRef idx="0">
            <a:schemeClr val="accent3"/>
          </a:fillRef>
          <a:effectRef idx="2">
            <a:schemeClr val="accent3"/>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Times New Roman" charset="0"/>
            </a:endParaRPr>
          </a:p>
        </p:txBody>
      </p:sp>
      <p:grpSp>
        <p:nvGrpSpPr>
          <p:cNvPr id="47" name="Gruppieren 46"/>
          <p:cNvGrpSpPr/>
          <p:nvPr/>
        </p:nvGrpSpPr>
        <p:grpSpPr>
          <a:xfrm>
            <a:off x="4013473" y="1123822"/>
            <a:ext cx="3937890" cy="1559521"/>
            <a:chOff x="4013473" y="1123822"/>
            <a:chExt cx="3937890" cy="1559521"/>
          </a:xfrm>
        </p:grpSpPr>
        <p:grpSp>
          <p:nvGrpSpPr>
            <p:cNvPr id="5" name="Gruppieren 4"/>
            <p:cNvGrpSpPr/>
            <p:nvPr/>
          </p:nvGrpSpPr>
          <p:grpSpPr>
            <a:xfrm>
              <a:off x="6274784" y="1123822"/>
              <a:ext cx="1676579" cy="1559521"/>
              <a:chOff x="6274784" y="2132905"/>
              <a:chExt cx="1676579" cy="1559521"/>
            </a:xfrm>
          </p:grpSpPr>
          <p:sp>
            <p:nvSpPr>
              <p:cNvPr id="27" name="Text Box 47"/>
              <p:cNvSpPr txBox="1">
                <a:spLocks noChangeArrowheads="1"/>
              </p:cNvSpPr>
              <p:nvPr/>
            </p:nvSpPr>
            <p:spPr bwMode="auto">
              <a:xfrm>
                <a:off x="6274784" y="3080416"/>
                <a:ext cx="167657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Zukunft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9" name="Text Box 49"/>
              <p:cNvSpPr txBox="1">
                <a:spLocks noChangeArrowheads="1"/>
              </p:cNvSpPr>
              <p:nvPr/>
            </p:nvSpPr>
            <p:spPr bwMode="auto">
              <a:xfrm>
                <a:off x="6442442" y="2132905"/>
                <a:ext cx="502974" cy="420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2.</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grpSp>
        <p:cxnSp>
          <p:nvCxnSpPr>
            <p:cNvPr id="33" name="Gerade Verbindung mit Pfeil 32"/>
            <p:cNvCxnSpPr>
              <a:endCxn id="29" idx="1"/>
            </p:cNvCxnSpPr>
            <p:nvPr/>
          </p:nvCxnSpPr>
          <p:spPr bwMode="auto">
            <a:xfrm flipV="1">
              <a:off x="4013473" y="1333970"/>
              <a:ext cx="2428969" cy="479400"/>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8" name="Gruppieren 47"/>
          <p:cNvGrpSpPr/>
          <p:nvPr/>
        </p:nvGrpSpPr>
        <p:grpSpPr>
          <a:xfrm>
            <a:off x="746214" y="769889"/>
            <a:ext cx="5696228" cy="1913454"/>
            <a:chOff x="746214" y="769889"/>
            <a:chExt cx="5696228" cy="1913454"/>
          </a:xfrm>
        </p:grpSpPr>
        <p:grpSp>
          <p:nvGrpSpPr>
            <p:cNvPr id="6" name="Gruppieren 5"/>
            <p:cNvGrpSpPr/>
            <p:nvPr/>
          </p:nvGrpSpPr>
          <p:grpSpPr>
            <a:xfrm>
              <a:off x="746214" y="769889"/>
              <a:ext cx="1674509" cy="1913454"/>
              <a:chOff x="746214" y="1778972"/>
              <a:chExt cx="1674509" cy="1913454"/>
            </a:xfrm>
          </p:grpSpPr>
          <p:sp>
            <p:nvSpPr>
              <p:cNvPr id="25" name="Text Box 45"/>
              <p:cNvSpPr txBox="1">
                <a:spLocks noChangeArrowheads="1"/>
              </p:cNvSpPr>
              <p:nvPr/>
            </p:nvSpPr>
            <p:spPr bwMode="auto">
              <a:xfrm>
                <a:off x="746214"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Vergangenheit</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30" name="Text Box 50"/>
              <p:cNvSpPr txBox="1">
                <a:spLocks noChangeArrowheads="1"/>
              </p:cNvSpPr>
              <p:nvPr/>
            </p:nvSpPr>
            <p:spPr bwMode="auto">
              <a:xfrm>
                <a:off x="1416846" y="1778972"/>
                <a:ext cx="502974" cy="52721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3.</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Arial" charset="0"/>
                </a:endParaRPr>
              </a:p>
            </p:txBody>
          </p:sp>
        </p:grpSp>
        <p:cxnSp>
          <p:nvCxnSpPr>
            <p:cNvPr id="37" name="Gerade Verbindung mit Pfeil 36"/>
            <p:cNvCxnSpPr>
              <a:stCxn id="29" idx="1"/>
            </p:cNvCxnSpPr>
            <p:nvPr/>
          </p:nvCxnSpPr>
          <p:spPr bwMode="auto">
            <a:xfrm flipH="1" flipV="1">
              <a:off x="1919820" y="1123822"/>
              <a:ext cx="4522622" cy="210148"/>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9" name="Gruppieren 48"/>
          <p:cNvGrpSpPr/>
          <p:nvPr/>
        </p:nvGrpSpPr>
        <p:grpSpPr>
          <a:xfrm>
            <a:off x="251520" y="548680"/>
            <a:ext cx="9144000" cy="4905255"/>
            <a:chOff x="251520" y="548680"/>
            <a:chExt cx="9144000" cy="4905255"/>
          </a:xfrm>
        </p:grpSpPr>
        <p:grpSp>
          <p:nvGrpSpPr>
            <p:cNvPr id="11" name="Gruppieren 10"/>
            <p:cNvGrpSpPr/>
            <p:nvPr/>
          </p:nvGrpSpPr>
          <p:grpSpPr>
            <a:xfrm>
              <a:off x="251520" y="548680"/>
              <a:ext cx="9144000" cy="4905255"/>
              <a:chOff x="251520" y="548680"/>
              <a:chExt cx="9144000" cy="4905255"/>
            </a:xfrm>
          </p:grpSpPr>
          <p:sp>
            <p:nvSpPr>
              <p:cNvPr id="31" name="Text Box 51"/>
              <p:cNvSpPr txBox="1">
                <a:spLocks noChangeArrowheads="1"/>
              </p:cNvSpPr>
              <p:nvPr/>
            </p:nvSpPr>
            <p:spPr bwMode="auto">
              <a:xfrm>
                <a:off x="4432618" y="548680"/>
                <a:ext cx="502974" cy="44241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R="0" lvl="0" indent="0" algn="ctr" eaLnBrk="1" fontAlgn="base"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4.</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charset="0"/>
                  <a:cs typeface="Times New Roman" charset="0"/>
                </a:endParaRPr>
              </a:p>
            </p:txBody>
          </p:sp>
          <p:sp>
            <p:nvSpPr>
              <p:cNvPr id="42" name="Rectangle 21"/>
              <p:cNvSpPr>
                <a:spLocks noChangeArrowheads="1"/>
              </p:cNvSpPr>
              <p:nvPr/>
            </p:nvSpPr>
            <p:spPr bwMode="auto">
              <a:xfrm>
                <a:off x="251520" y="486916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4. Schritt </a:t>
                </a:r>
                <a:endParaRPr lang="de-DE" sz="1600" dirty="0">
                  <a:latin typeface="Arial" charset="0"/>
                  <a:cs typeface="Times New Roman" charset="0"/>
                  <a:sym typeface="Wingdings" pitchFamily="2" charset="2"/>
                </a:endParaRP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 Abschlussintervention</a:t>
                </a:r>
                <a:r>
                  <a:rPr lang="de-DE" sz="1600" dirty="0" smtClean="0">
                    <a:latin typeface="Arial" charset="0"/>
                    <a:cs typeface="Arial" charset="0"/>
                    <a:sym typeface="Wingdings" pitchFamily="2" charset="2"/>
                  </a:rPr>
                  <a:t> </a:t>
                </a:r>
                <a:endParaRPr lang="de-DE" sz="1600" dirty="0">
                  <a:latin typeface="Arial" charset="0"/>
                  <a:cs typeface="Arial" charset="0"/>
                  <a:sym typeface="Wingdings" pitchFamily="2" charset="2"/>
                </a:endParaRPr>
              </a:p>
            </p:txBody>
          </p:sp>
        </p:grpSp>
        <p:cxnSp>
          <p:nvCxnSpPr>
            <p:cNvPr id="41" name="Gerade Verbindung mit Pfeil 40"/>
            <p:cNvCxnSpPr>
              <a:stCxn id="30" idx="3"/>
              <a:endCxn id="31" idx="1"/>
            </p:cNvCxnSpPr>
            <p:nvPr/>
          </p:nvCxnSpPr>
          <p:spPr bwMode="auto">
            <a:xfrm flipV="1">
              <a:off x="1919820" y="769889"/>
              <a:ext cx="2512798" cy="263607"/>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6" name="Gruppieren 45"/>
          <p:cNvGrpSpPr/>
          <p:nvPr/>
        </p:nvGrpSpPr>
        <p:grpSpPr>
          <a:xfrm>
            <a:off x="3426671" y="1333971"/>
            <a:ext cx="1674509" cy="1349372"/>
            <a:chOff x="3426671" y="1333971"/>
            <a:chExt cx="1674509" cy="1349372"/>
          </a:xfrm>
        </p:grpSpPr>
        <p:grpSp>
          <p:nvGrpSpPr>
            <p:cNvPr id="4" name="Gruppieren 3"/>
            <p:cNvGrpSpPr/>
            <p:nvPr/>
          </p:nvGrpSpPr>
          <p:grpSpPr>
            <a:xfrm>
              <a:off x="3426671" y="1333971"/>
              <a:ext cx="1674509" cy="1349372"/>
              <a:chOff x="3426671" y="2343054"/>
              <a:chExt cx="1674509" cy="1349372"/>
            </a:xfrm>
          </p:grpSpPr>
          <p:sp>
            <p:nvSpPr>
              <p:cNvPr id="26" name="Text Box 46"/>
              <p:cNvSpPr txBox="1">
                <a:spLocks noChangeArrowheads="1"/>
              </p:cNvSpPr>
              <p:nvPr/>
            </p:nvSpPr>
            <p:spPr bwMode="auto">
              <a:xfrm>
                <a:off x="3426671"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Gegenwart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8" name="Text Box 48"/>
              <p:cNvSpPr txBox="1">
                <a:spLocks noChangeArrowheads="1"/>
              </p:cNvSpPr>
              <p:nvPr/>
            </p:nvSpPr>
            <p:spPr bwMode="auto">
              <a:xfrm>
                <a:off x="3761986" y="2343054"/>
                <a:ext cx="502974" cy="43135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1.</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1" i="0" u="none" strike="noStrike" kern="0" cap="none" spc="0" normalizeH="0" baseline="0" noProof="0" dirty="0">
                  <a:ln>
                    <a:noFill/>
                  </a:ln>
                  <a:solidFill>
                    <a:srgbClr val="000000"/>
                  </a:solidFill>
                  <a:effectLst/>
                  <a:uLnTx/>
                  <a:uFillTx/>
                  <a:latin typeface="Arial" charset="0"/>
                  <a:cs typeface="Times New Roman" charset="0"/>
                </a:endParaRPr>
              </a:p>
            </p:txBody>
          </p:sp>
        </p:grpSp>
        <p:cxnSp>
          <p:nvCxnSpPr>
            <p:cNvPr id="44" name="Gerade Verbindung 43"/>
            <p:cNvCxnSpPr/>
            <p:nvPr/>
          </p:nvCxnSpPr>
          <p:spPr bwMode="auto">
            <a:xfrm flipV="1">
              <a:off x="4013473" y="1772816"/>
              <a:ext cx="0" cy="81109"/>
            </a:xfrm>
            <a:prstGeom prst="line">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sp>
        <p:nvSpPr>
          <p:cNvPr id="51" name="Ovale Legende 50"/>
          <p:cNvSpPr/>
          <p:nvPr/>
        </p:nvSpPr>
        <p:spPr bwMode="auto">
          <a:xfrm>
            <a:off x="2862133" y="2995981"/>
            <a:ext cx="6048672" cy="3384376"/>
          </a:xfrm>
          <a:prstGeom prst="wedgeEllipseCallout">
            <a:avLst>
              <a:gd name="adj1" fmla="val -56483"/>
              <a:gd name="adj2" fmla="val 21368"/>
            </a:avLst>
          </a:prstGeom>
          <a:noFill/>
          <a:ln w="28575" cap="flat" cmpd="sng" algn="ctr">
            <a:solidFill>
              <a:srgbClr val="FF99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75000"/>
              </a:lnSpc>
              <a:spcBef>
                <a:spcPct val="50000"/>
              </a:spcBef>
            </a:pPr>
            <a:r>
              <a:rPr lang="de-DE" dirty="0" smtClean="0">
                <a:solidFill>
                  <a:schemeClr val="bg1"/>
                </a:solidFill>
                <a:latin typeface="Arial" pitchFamily="34" charset="0"/>
                <a:cs typeface="Arial" panose="020B0604020202020204" pitchFamily="34" charset="0"/>
              </a:rPr>
              <a:t>Beispiel:</a:t>
            </a:r>
          </a:p>
          <a:p>
            <a:pPr>
              <a:lnSpc>
                <a:spcPct val="75000"/>
              </a:lnSpc>
              <a:spcBef>
                <a:spcPct val="50000"/>
              </a:spcBef>
            </a:pPr>
            <a:r>
              <a:rPr lang="de-DE" dirty="0" smtClean="0">
                <a:solidFill>
                  <a:schemeClr val="bg1"/>
                </a:solidFill>
                <a:latin typeface="Arial" pitchFamily="34" charset="0"/>
                <a:cs typeface="Arial" panose="020B0604020202020204" pitchFamily="34" charset="0"/>
              </a:rPr>
              <a:t>"In </a:t>
            </a:r>
            <a:r>
              <a:rPr lang="de-DE" dirty="0">
                <a:solidFill>
                  <a:schemeClr val="bg1"/>
                </a:solidFill>
                <a:latin typeface="Arial" pitchFamily="34" charset="0"/>
                <a:cs typeface="Arial" panose="020B0604020202020204" pitchFamily="34" charset="0"/>
              </a:rPr>
              <a:t>der Zeit von jetzt bis zu unserem nächsten Treffen, möchte ich, </a:t>
            </a:r>
            <a:r>
              <a:rPr lang="de-DE" dirty="0" smtClean="0">
                <a:solidFill>
                  <a:schemeClr val="bg1"/>
                </a:solidFill>
                <a:latin typeface="Arial" pitchFamily="34" charset="0"/>
                <a:cs typeface="Arial" panose="020B0604020202020204" pitchFamily="34" charset="0"/>
              </a:rPr>
              <a:t>dass </a:t>
            </a:r>
            <a:r>
              <a:rPr lang="de-DE" dirty="0">
                <a:solidFill>
                  <a:schemeClr val="bg1"/>
                </a:solidFill>
                <a:latin typeface="Arial" pitchFamily="34" charset="0"/>
                <a:cs typeface="Arial" panose="020B0604020202020204" pitchFamily="34" charset="0"/>
              </a:rPr>
              <a:t>Sie genau beobachten, so dass Sie beim nächsten Mal </a:t>
            </a:r>
            <a:r>
              <a:rPr lang="de-DE" dirty="0" smtClean="0">
                <a:solidFill>
                  <a:schemeClr val="bg1"/>
                </a:solidFill>
                <a:latin typeface="Arial" pitchFamily="34" charset="0"/>
                <a:cs typeface="Arial" panose="020B0604020202020204" pitchFamily="34" charset="0"/>
              </a:rPr>
              <a:t>berichten </a:t>
            </a:r>
            <a:r>
              <a:rPr lang="de-DE" dirty="0">
                <a:solidFill>
                  <a:schemeClr val="bg1"/>
                </a:solidFill>
                <a:latin typeface="Arial" pitchFamily="34" charset="0"/>
                <a:cs typeface="Arial" panose="020B0604020202020204" pitchFamily="34" charset="0"/>
              </a:rPr>
              <a:t>können, was in (Ihrem Leben, Ihrer Beziehung, Ihrer </a:t>
            </a:r>
            <a:r>
              <a:rPr lang="de-DE" dirty="0" smtClean="0">
                <a:solidFill>
                  <a:schemeClr val="bg1"/>
                </a:solidFill>
                <a:latin typeface="Arial" pitchFamily="34" charset="0"/>
                <a:cs typeface="Arial" panose="020B0604020202020204" pitchFamily="34" charset="0"/>
              </a:rPr>
              <a:t>Familie </a:t>
            </a:r>
            <a:r>
              <a:rPr lang="de-DE" dirty="0">
                <a:solidFill>
                  <a:schemeClr val="bg1"/>
                </a:solidFill>
                <a:latin typeface="Arial" pitchFamily="34" charset="0"/>
                <a:cs typeface="Arial" panose="020B0604020202020204" pitchFamily="34" charset="0"/>
              </a:rPr>
              <a:t>etc.) passiert, von dem Sie wünschen, dass es </a:t>
            </a:r>
            <a:r>
              <a:rPr lang="de-DE" dirty="0" smtClean="0">
                <a:solidFill>
                  <a:schemeClr val="bg1"/>
                </a:solidFill>
                <a:latin typeface="Arial" pitchFamily="34" charset="0"/>
                <a:cs typeface="Arial" panose="020B0604020202020204" pitchFamily="34" charset="0"/>
              </a:rPr>
              <a:t>weiterhin geschieht</a:t>
            </a:r>
            <a:r>
              <a:rPr lang="de-DE" dirty="0">
                <a:solidFill>
                  <a:schemeClr val="bg1"/>
                </a:solidFill>
                <a:latin typeface="Arial" pitchFamily="34" charset="0"/>
                <a:cs typeface="Arial" panose="020B0604020202020204" pitchFamily="34" charset="0"/>
              </a:rPr>
              <a:t>."</a:t>
            </a:r>
          </a:p>
        </p:txBody>
      </p:sp>
      <p:sp>
        <p:nvSpPr>
          <p:cNvPr id="35" name="Text Box 46"/>
          <p:cNvSpPr txBox="1">
            <a:spLocks noChangeArrowheads="1"/>
          </p:cNvSpPr>
          <p:nvPr/>
        </p:nvSpPr>
        <p:spPr bwMode="auto">
          <a:xfrm>
            <a:off x="4211960" y="2383971"/>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n</a:t>
            </a:r>
            <a:r>
              <a:rPr lang="de-DE" sz="1600" b="1" kern="0" dirty="0" smtClean="0">
                <a:solidFill>
                  <a:srgbClr val="000000"/>
                </a:solidFill>
                <a:latin typeface="Arial" charset="0"/>
                <a:cs typeface="Times New Roman" charset="0"/>
              </a:rPr>
              <a:t>ahe Zukunft</a:t>
            </a:r>
            <a:endParaRPr lang="de-DE" sz="1600" b="1" kern="0" dirty="0">
              <a:solidFill>
                <a:srgbClr val="000000"/>
              </a:solidFill>
              <a:latin typeface="Arial" charset="0"/>
              <a:cs typeface="Times New Roman"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Tree>
    <p:extLst>
      <p:ext uri="{BB962C8B-B14F-4D97-AF65-F5344CB8AC3E}">
        <p14:creationId xmlns:p14="http://schemas.microsoft.com/office/powerpoint/2010/main" xmlns="" val="21819252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latin typeface="Times New Roman" pitchFamily="18" charset="0"/>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latin typeface="Times New Roman" pitchFamily="18" charset="0"/>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latin typeface="Times New Roman" pitchFamily="18" charset="0"/>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14"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smtClean="0">
                <a:solidFill>
                  <a:srgbClr val="FFFFFF"/>
                </a:solidFill>
                <a:latin typeface="Arial" panose="020B0604020202020204" pitchFamily="34" charset="0"/>
                <a:cs typeface="Arial" panose="020B0604020202020204" pitchFamily="34" charset="0"/>
                <a:sym typeface="Times New Roman" pitchFamily="18" charset="0"/>
              </a:rPr>
              <a:t>5 Idealtypische </a:t>
            </a:r>
            <a:r>
              <a:rPr lang="de-DE" sz="2200" dirty="0" smtClean="0">
                <a:solidFill>
                  <a:srgbClr val="FFFFFF"/>
                </a:solidFill>
                <a:latin typeface="Arial" charset="0"/>
                <a:ea typeface="ヒラギノ明朝 Pro W3" charset="0"/>
                <a:cs typeface="ヒラギノ明朝 Pro W3" charset="0"/>
                <a:sym typeface="Times New Roman" pitchFamily="18" charset="0"/>
              </a:rPr>
              <a:t>Choreografie der Lösungsfokussierten Beratung</a:t>
            </a:r>
            <a:endParaRPr lang="de-DE" sz="2200" dirty="0">
              <a:solidFill>
                <a:srgbClr val="FFFFFF"/>
              </a:solidFill>
              <a:latin typeface="Arial" charset="0"/>
              <a:ea typeface="ヒラギノ明朝 Pro W3" charset="0"/>
              <a:cs typeface="ヒラギノ明朝 Pro W3" charset="0"/>
              <a:sym typeface="Monaco" charset="0"/>
            </a:endParaRPr>
          </a:p>
        </p:txBody>
      </p:sp>
      <p:sp>
        <p:nvSpPr>
          <p:cNvPr id="24" name="Line 44"/>
          <p:cNvSpPr>
            <a:spLocks noChangeShapeType="1"/>
          </p:cNvSpPr>
          <p:nvPr/>
        </p:nvSpPr>
        <p:spPr bwMode="auto">
          <a:xfrm>
            <a:off x="379851" y="1846437"/>
            <a:ext cx="7848872" cy="0"/>
          </a:xfrm>
          <a:prstGeom prst="line">
            <a:avLst/>
          </a:prstGeom>
          <a:ln>
            <a:headEnd/>
            <a:tailEnd type="triangle" w="med" len="med"/>
          </a:ln>
          <a:scene3d>
            <a:camera prst="orthographicFront"/>
            <a:lightRig rig="threePt" dir="t"/>
          </a:scene3d>
          <a:sp3d>
            <a:bevelT/>
          </a:sp3d>
          <a:extLst/>
        </p:spPr>
        <p:style>
          <a:lnRef idx="3">
            <a:schemeClr val="accent3"/>
          </a:lnRef>
          <a:fillRef idx="0">
            <a:schemeClr val="accent3"/>
          </a:fillRef>
          <a:effectRef idx="2">
            <a:schemeClr val="accent3"/>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Times New Roman" charset="0"/>
            </a:endParaRPr>
          </a:p>
        </p:txBody>
      </p:sp>
      <p:grpSp>
        <p:nvGrpSpPr>
          <p:cNvPr id="47" name="Gruppieren 46"/>
          <p:cNvGrpSpPr/>
          <p:nvPr/>
        </p:nvGrpSpPr>
        <p:grpSpPr>
          <a:xfrm>
            <a:off x="251520" y="1123822"/>
            <a:ext cx="9144000" cy="3064167"/>
            <a:chOff x="251520" y="1123822"/>
            <a:chExt cx="9144000" cy="3064167"/>
          </a:xfrm>
        </p:grpSpPr>
        <p:grpSp>
          <p:nvGrpSpPr>
            <p:cNvPr id="9" name="Gruppieren 8"/>
            <p:cNvGrpSpPr/>
            <p:nvPr/>
          </p:nvGrpSpPr>
          <p:grpSpPr>
            <a:xfrm>
              <a:off x="251520" y="1123822"/>
              <a:ext cx="9144000" cy="3064167"/>
              <a:chOff x="251520" y="1123822"/>
              <a:chExt cx="9144000" cy="3064167"/>
            </a:xfrm>
          </p:grpSpPr>
          <p:grpSp>
            <p:nvGrpSpPr>
              <p:cNvPr id="5" name="Gruppieren 4"/>
              <p:cNvGrpSpPr/>
              <p:nvPr/>
            </p:nvGrpSpPr>
            <p:grpSpPr>
              <a:xfrm>
                <a:off x="6274784" y="1123822"/>
                <a:ext cx="1676579" cy="1559521"/>
                <a:chOff x="6274784" y="2132905"/>
                <a:chExt cx="1676579" cy="1559521"/>
              </a:xfrm>
            </p:grpSpPr>
            <p:sp>
              <p:nvSpPr>
                <p:cNvPr id="27" name="Text Box 47"/>
                <p:cNvSpPr txBox="1">
                  <a:spLocks noChangeArrowheads="1"/>
                </p:cNvSpPr>
                <p:nvPr/>
              </p:nvSpPr>
              <p:spPr bwMode="auto">
                <a:xfrm>
                  <a:off x="6274784" y="3080416"/>
                  <a:ext cx="167657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Zukunft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9" name="Text Box 49"/>
                <p:cNvSpPr txBox="1">
                  <a:spLocks noChangeArrowheads="1"/>
                </p:cNvSpPr>
                <p:nvPr/>
              </p:nvSpPr>
              <p:spPr bwMode="auto">
                <a:xfrm>
                  <a:off x="6442442" y="2132905"/>
                  <a:ext cx="502974" cy="420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2.</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grpSp>
          <p:sp>
            <p:nvSpPr>
              <p:cNvPr id="38" name="Rectangle 16"/>
              <p:cNvSpPr>
                <a:spLocks noChangeArrowheads="1"/>
              </p:cNvSpPr>
              <p:nvPr/>
            </p:nvSpPr>
            <p:spPr bwMode="auto">
              <a:xfrm>
                <a:off x="251520" y="3356992"/>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2. Schritt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(Er-)Finden von Lösungen - ein konkretes Bild </a:t>
                </a:r>
                <a:r>
                  <a:rPr lang="de-DE" sz="1600" dirty="0">
                    <a:solidFill>
                      <a:srgbClr val="000000"/>
                    </a:solidFill>
                    <a:latin typeface="Arial" charset="0"/>
                    <a:cs typeface="Times New Roman" charset="0"/>
                    <a:sym typeface="Wingdings" pitchFamily="2" charset="2"/>
                  </a:rPr>
                  <a:t>der gewünschten (problemfreien) Zukunft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 </a:t>
                </a:r>
                <a:r>
                  <a:rPr lang="de-DE" sz="1600" dirty="0">
                    <a:solidFill>
                      <a:srgbClr val="000000"/>
                    </a:solidFill>
                    <a:latin typeface="Arial" charset="0"/>
                    <a:cs typeface="Times New Roman" charset="0"/>
                    <a:sym typeface="Wingdings" pitchFamily="2" charset="2"/>
                  </a:rPr>
                  <a:t>wohlformulierte Ziele entwickeln </a:t>
                </a:r>
              </a:p>
            </p:txBody>
          </p:sp>
        </p:grpSp>
        <p:cxnSp>
          <p:nvCxnSpPr>
            <p:cNvPr id="33" name="Gerade Verbindung mit Pfeil 32"/>
            <p:cNvCxnSpPr>
              <a:endCxn id="29" idx="1"/>
            </p:cNvCxnSpPr>
            <p:nvPr/>
          </p:nvCxnSpPr>
          <p:spPr bwMode="auto">
            <a:xfrm flipV="1">
              <a:off x="4013473" y="1333970"/>
              <a:ext cx="2428969" cy="479400"/>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8" name="Gruppieren 47"/>
          <p:cNvGrpSpPr/>
          <p:nvPr/>
        </p:nvGrpSpPr>
        <p:grpSpPr>
          <a:xfrm>
            <a:off x="251520" y="769889"/>
            <a:ext cx="9144000" cy="3986116"/>
            <a:chOff x="251520" y="769889"/>
            <a:chExt cx="9144000" cy="3986116"/>
          </a:xfrm>
        </p:grpSpPr>
        <p:grpSp>
          <p:nvGrpSpPr>
            <p:cNvPr id="10" name="Gruppieren 9"/>
            <p:cNvGrpSpPr/>
            <p:nvPr/>
          </p:nvGrpSpPr>
          <p:grpSpPr>
            <a:xfrm>
              <a:off x="251520" y="769889"/>
              <a:ext cx="9144000" cy="3986116"/>
              <a:chOff x="251520" y="769889"/>
              <a:chExt cx="9144000" cy="3986116"/>
            </a:xfrm>
          </p:grpSpPr>
          <p:grpSp>
            <p:nvGrpSpPr>
              <p:cNvPr id="6" name="Gruppieren 5"/>
              <p:cNvGrpSpPr/>
              <p:nvPr/>
            </p:nvGrpSpPr>
            <p:grpSpPr>
              <a:xfrm>
                <a:off x="746214" y="769889"/>
                <a:ext cx="1674509" cy="1913454"/>
                <a:chOff x="746214" y="1778972"/>
                <a:chExt cx="1674509" cy="1913454"/>
              </a:xfrm>
            </p:grpSpPr>
            <p:sp>
              <p:nvSpPr>
                <p:cNvPr id="25" name="Text Box 45"/>
                <p:cNvSpPr txBox="1">
                  <a:spLocks noChangeArrowheads="1"/>
                </p:cNvSpPr>
                <p:nvPr/>
              </p:nvSpPr>
              <p:spPr bwMode="auto">
                <a:xfrm>
                  <a:off x="746214"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Vergangenheit</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30" name="Text Box 50"/>
                <p:cNvSpPr txBox="1">
                  <a:spLocks noChangeArrowheads="1"/>
                </p:cNvSpPr>
                <p:nvPr/>
              </p:nvSpPr>
              <p:spPr bwMode="auto">
                <a:xfrm>
                  <a:off x="1416846" y="1778972"/>
                  <a:ext cx="502974" cy="52721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de-DE" sz="1600" b="1" kern="0" dirty="0">
                      <a:solidFill>
                        <a:srgbClr val="000000"/>
                      </a:solidFill>
                      <a:latin typeface="Arial" charset="0"/>
                      <a:cs typeface="Times New Roman" charset="0"/>
                    </a:rPr>
                    <a:t>3.</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Arial" charset="0"/>
                  </a:endParaRPr>
                </a:p>
              </p:txBody>
            </p:sp>
          </p:grpSp>
          <p:sp>
            <p:nvSpPr>
              <p:cNvPr id="40" name="Rectangle 17"/>
              <p:cNvSpPr>
                <a:spLocks noChangeArrowheads="1"/>
              </p:cNvSpPr>
              <p:nvPr/>
            </p:nvSpPr>
            <p:spPr bwMode="auto">
              <a:xfrm>
                <a:off x="251520" y="417123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3. Schritt</a:t>
                </a:r>
                <a:endParaRPr lang="de-DE" sz="1600" dirty="0">
                  <a:latin typeface="Arial" charset="0"/>
                  <a:cs typeface="Times New Roman" charset="0"/>
                  <a:sym typeface="Wingdings" pitchFamily="2" charset="2"/>
                </a:endParaRPr>
              </a:p>
              <a:p>
                <a:pPr>
                  <a:tabLst>
                    <a:tab pos="457200" algn="l"/>
                  </a:tabLst>
                </a:pPr>
                <a:r>
                  <a:rPr lang="de-DE" sz="1600" dirty="0">
                    <a:solidFill>
                      <a:srgbClr val="000000"/>
                    </a:solidFill>
                    <a:latin typeface="Arial" charset="0"/>
                    <a:cs typeface="Times New Roman" charset="0"/>
                    <a:sym typeface="Wingdings" pitchFamily="2" charset="2"/>
                  </a:rPr>
                  <a:t>	Ausnahmen in der </a:t>
                </a:r>
                <a:r>
                  <a:rPr lang="de-DE" sz="1600" dirty="0" smtClean="0">
                    <a:solidFill>
                      <a:srgbClr val="000000"/>
                    </a:solidFill>
                    <a:latin typeface="Arial" charset="0"/>
                    <a:cs typeface="Times New Roman" charset="0"/>
                    <a:sym typeface="Wingdings" pitchFamily="2" charset="2"/>
                  </a:rPr>
                  <a:t>Gegenwart bzw. Vergangenheit - vorhandene </a:t>
                </a:r>
                <a:r>
                  <a:rPr lang="de-DE" sz="1600" dirty="0">
                    <a:solidFill>
                      <a:srgbClr val="000000"/>
                    </a:solidFill>
                    <a:latin typeface="Arial" charset="0"/>
                    <a:cs typeface="Times New Roman" charset="0"/>
                    <a:sym typeface="Wingdings" pitchFamily="2" charset="2"/>
                  </a:rPr>
                  <a:t>Ressourcen </a:t>
                </a:r>
                <a:r>
                  <a:rPr lang="de-DE" sz="1600" dirty="0" err="1" smtClean="0">
                    <a:solidFill>
                      <a:srgbClr val="000000"/>
                    </a:solidFill>
                    <a:latin typeface="Arial" charset="0"/>
                    <a:cs typeface="Times New Roman" charset="0"/>
                    <a:sym typeface="Wingdings" pitchFamily="2" charset="2"/>
                  </a:rPr>
                  <a:t>ent_decken</a:t>
                </a:r>
                <a:endParaRPr lang="de-DE" sz="1600" dirty="0">
                  <a:solidFill>
                    <a:srgbClr val="000000"/>
                  </a:solidFill>
                  <a:latin typeface="Arial" charset="0"/>
                  <a:cs typeface="Times New Roman" charset="0"/>
                  <a:sym typeface="Wingdings" pitchFamily="2" charset="2"/>
                </a:endParaRPr>
              </a:p>
            </p:txBody>
          </p:sp>
        </p:grpSp>
        <p:cxnSp>
          <p:nvCxnSpPr>
            <p:cNvPr id="37" name="Gerade Verbindung mit Pfeil 36"/>
            <p:cNvCxnSpPr>
              <a:stCxn id="29" idx="1"/>
            </p:cNvCxnSpPr>
            <p:nvPr/>
          </p:nvCxnSpPr>
          <p:spPr bwMode="auto">
            <a:xfrm flipH="1" flipV="1">
              <a:off x="1919820" y="1123822"/>
              <a:ext cx="4522622" cy="210148"/>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9" name="Gruppieren 48"/>
          <p:cNvGrpSpPr/>
          <p:nvPr/>
        </p:nvGrpSpPr>
        <p:grpSpPr>
          <a:xfrm>
            <a:off x="251520" y="548680"/>
            <a:ext cx="9144000" cy="5397698"/>
            <a:chOff x="251520" y="548680"/>
            <a:chExt cx="9144000" cy="5397698"/>
          </a:xfrm>
        </p:grpSpPr>
        <p:grpSp>
          <p:nvGrpSpPr>
            <p:cNvPr id="11" name="Gruppieren 10"/>
            <p:cNvGrpSpPr/>
            <p:nvPr/>
          </p:nvGrpSpPr>
          <p:grpSpPr>
            <a:xfrm>
              <a:off x="251520" y="548680"/>
              <a:ext cx="9144000" cy="5397698"/>
              <a:chOff x="251520" y="548680"/>
              <a:chExt cx="9144000" cy="5397698"/>
            </a:xfrm>
          </p:grpSpPr>
          <p:sp>
            <p:nvSpPr>
              <p:cNvPr id="31" name="Text Box 51"/>
              <p:cNvSpPr txBox="1">
                <a:spLocks noChangeArrowheads="1"/>
              </p:cNvSpPr>
              <p:nvPr/>
            </p:nvSpPr>
            <p:spPr bwMode="auto">
              <a:xfrm>
                <a:off x="4432618" y="548680"/>
                <a:ext cx="502974" cy="44241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R="0" lvl="0" indent="0" algn="ctr" eaLnBrk="1" fontAlgn="base"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4.</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charset="0"/>
                  <a:cs typeface="Times New Roman" charset="0"/>
                </a:endParaRPr>
              </a:p>
            </p:txBody>
          </p:sp>
          <p:sp>
            <p:nvSpPr>
              <p:cNvPr id="42" name="Rectangle 21"/>
              <p:cNvSpPr>
                <a:spLocks noChangeArrowheads="1"/>
              </p:cNvSpPr>
              <p:nvPr/>
            </p:nvSpPr>
            <p:spPr bwMode="auto">
              <a:xfrm>
                <a:off x="251520" y="4869160"/>
                <a:ext cx="9144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4. Schritt </a:t>
                </a:r>
                <a:endParaRPr lang="de-DE" sz="1600" dirty="0">
                  <a:latin typeface="Arial" charset="0"/>
                  <a:cs typeface="Times New Roman" charset="0"/>
                  <a:sym typeface="Wingdings" pitchFamily="2" charset="2"/>
                </a:endParaRP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Wohlformulierte </a:t>
                </a:r>
                <a:r>
                  <a:rPr lang="de-DE" sz="1600" dirty="0">
                    <a:solidFill>
                      <a:srgbClr val="000000"/>
                    </a:solidFill>
                    <a:latin typeface="Arial" charset="0"/>
                    <a:cs typeface="Times New Roman" charset="0"/>
                    <a:sym typeface="Wingdings" pitchFamily="2" charset="2"/>
                  </a:rPr>
                  <a:t>Ziele </a:t>
                </a:r>
                <a:r>
                  <a:rPr lang="de-DE" sz="1600" dirty="0" smtClean="0">
                    <a:solidFill>
                      <a:srgbClr val="000000"/>
                    </a:solidFill>
                    <a:latin typeface="Arial" charset="0"/>
                    <a:cs typeface="Times New Roman" charset="0"/>
                    <a:sym typeface="Wingdings" pitchFamily="2" charset="2"/>
                  </a:rPr>
                  <a:t>konkretisieren - </a:t>
                </a:r>
                <a:r>
                  <a:rPr lang="de-DE" sz="1600" dirty="0">
                    <a:solidFill>
                      <a:srgbClr val="000000"/>
                    </a:solidFill>
                    <a:latin typeface="Arial" charset="0"/>
                    <a:cs typeface="Times New Roman" charset="0"/>
                    <a:sym typeface="Wingdings" pitchFamily="2" charset="2"/>
                  </a:rPr>
                  <a:t>nächsten (kleinen) </a:t>
                </a:r>
                <a:r>
                  <a:rPr lang="de-DE" sz="1600" dirty="0" smtClean="0">
                    <a:solidFill>
                      <a:srgbClr val="000000"/>
                    </a:solidFill>
                    <a:latin typeface="Arial" charset="0"/>
                    <a:cs typeface="Times New Roman" charset="0"/>
                    <a:sym typeface="Wingdings" pitchFamily="2" charset="2"/>
                  </a:rPr>
                  <a:t>Schritt erarbeiten</a:t>
                </a:r>
                <a:r>
                  <a:rPr lang="de-DE" sz="1600" dirty="0">
                    <a:solidFill>
                      <a:srgbClr val="000000"/>
                    </a:solidFill>
                    <a:latin typeface="Arial" charset="0"/>
                    <a:cs typeface="Times New Roman" charset="0"/>
                    <a:sym typeface="Wingdings" pitchFamily="2" charset="2"/>
                  </a:rPr>
                  <a:t/>
                </a:r>
                <a:br>
                  <a:rPr lang="de-DE" sz="1600" dirty="0">
                    <a:solidFill>
                      <a:srgbClr val="000000"/>
                    </a:solidFill>
                    <a:latin typeface="Arial" charset="0"/>
                    <a:cs typeface="Times New Roman" charset="0"/>
                    <a:sym typeface="Wingdings" pitchFamily="2" charset="2"/>
                  </a:rPr>
                </a:br>
                <a:r>
                  <a:rPr lang="de-DE" sz="1600" dirty="0">
                    <a:solidFill>
                      <a:srgbClr val="000000"/>
                    </a:solidFill>
                    <a:latin typeface="Arial" charset="0"/>
                    <a:cs typeface="Times New Roman" charset="0"/>
                    <a:sym typeface="Wingdings" pitchFamily="2" charset="2"/>
                  </a:rPr>
                  <a:t>	Komplimente</a:t>
                </a:r>
                <a:br>
                  <a:rPr lang="de-DE" sz="1600" dirty="0">
                    <a:solidFill>
                      <a:srgbClr val="000000"/>
                    </a:solidFill>
                    <a:latin typeface="Arial" charset="0"/>
                    <a:cs typeface="Times New Roman" charset="0"/>
                    <a:sym typeface="Wingdings" pitchFamily="2" charset="2"/>
                  </a:rPr>
                </a:b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‚Hausaufgabe‘ - Abschlussintervention</a:t>
                </a:r>
                <a:r>
                  <a:rPr lang="de-DE" sz="1600" dirty="0" smtClean="0">
                    <a:latin typeface="Arial" charset="0"/>
                    <a:cs typeface="Arial" charset="0"/>
                    <a:sym typeface="Wingdings" pitchFamily="2" charset="2"/>
                  </a:rPr>
                  <a:t> </a:t>
                </a:r>
                <a:endParaRPr lang="de-DE" sz="1600" dirty="0">
                  <a:latin typeface="Arial" charset="0"/>
                  <a:cs typeface="Arial" charset="0"/>
                  <a:sym typeface="Wingdings" pitchFamily="2" charset="2"/>
                </a:endParaRPr>
              </a:p>
            </p:txBody>
          </p:sp>
        </p:grpSp>
        <p:cxnSp>
          <p:nvCxnSpPr>
            <p:cNvPr id="41" name="Gerade Verbindung mit Pfeil 40"/>
            <p:cNvCxnSpPr>
              <a:stCxn id="30" idx="3"/>
              <a:endCxn id="31" idx="1"/>
            </p:cNvCxnSpPr>
            <p:nvPr/>
          </p:nvCxnSpPr>
          <p:spPr bwMode="auto">
            <a:xfrm flipV="1">
              <a:off x="1919820" y="769889"/>
              <a:ext cx="2512798" cy="263607"/>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grpSp>
        <p:nvGrpSpPr>
          <p:cNvPr id="46" name="Gruppieren 45"/>
          <p:cNvGrpSpPr/>
          <p:nvPr/>
        </p:nvGrpSpPr>
        <p:grpSpPr>
          <a:xfrm>
            <a:off x="251520" y="1333971"/>
            <a:ext cx="9144000" cy="1959724"/>
            <a:chOff x="251520" y="1333971"/>
            <a:chExt cx="9144000" cy="1959724"/>
          </a:xfrm>
        </p:grpSpPr>
        <p:grpSp>
          <p:nvGrpSpPr>
            <p:cNvPr id="8" name="Gruppieren 7"/>
            <p:cNvGrpSpPr/>
            <p:nvPr/>
          </p:nvGrpSpPr>
          <p:grpSpPr>
            <a:xfrm>
              <a:off x="251520" y="1333971"/>
              <a:ext cx="9144000" cy="1959724"/>
              <a:chOff x="251520" y="1333971"/>
              <a:chExt cx="9144000" cy="1959724"/>
            </a:xfrm>
          </p:grpSpPr>
          <p:grpSp>
            <p:nvGrpSpPr>
              <p:cNvPr id="4" name="Gruppieren 3"/>
              <p:cNvGrpSpPr/>
              <p:nvPr/>
            </p:nvGrpSpPr>
            <p:grpSpPr>
              <a:xfrm>
                <a:off x="3426671" y="1333971"/>
                <a:ext cx="1674509" cy="1349372"/>
                <a:chOff x="3426671" y="2343054"/>
                <a:chExt cx="1674509" cy="1349372"/>
              </a:xfrm>
            </p:grpSpPr>
            <p:sp>
              <p:nvSpPr>
                <p:cNvPr id="26" name="Text Box 46"/>
                <p:cNvSpPr txBox="1">
                  <a:spLocks noChangeArrowheads="1"/>
                </p:cNvSpPr>
                <p:nvPr/>
              </p:nvSpPr>
              <p:spPr bwMode="auto">
                <a:xfrm>
                  <a:off x="3426671" y="3080416"/>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Gegenwart</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
              <p:nvSpPr>
                <p:cNvPr id="28" name="Text Box 48"/>
                <p:cNvSpPr txBox="1">
                  <a:spLocks noChangeArrowheads="1"/>
                </p:cNvSpPr>
                <p:nvPr/>
              </p:nvSpPr>
              <p:spPr bwMode="auto">
                <a:xfrm>
                  <a:off x="3761986" y="2343054"/>
                  <a:ext cx="502974" cy="43135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rial" charset="0"/>
                      <a:cs typeface="Times New Roman" charset="0"/>
                    </a:rPr>
                    <a:t>1.</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1200" b="1" i="0" u="none" strike="noStrike" kern="0" cap="none" spc="0" normalizeH="0" baseline="0" noProof="0" dirty="0">
                    <a:ln>
                      <a:noFill/>
                    </a:ln>
                    <a:solidFill>
                      <a:srgbClr val="000000"/>
                    </a:solidFill>
                    <a:effectLst/>
                    <a:uLnTx/>
                    <a:uFillTx/>
                    <a:latin typeface="Arial" charset="0"/>
                    <a:cs typeface="Times New Roman" charset="0"/>
                  </a:endParaRPr>
                </a:p>
              </p:txBody>
            </p:sp>
          </p:grpSp>
          <p:sp>
            <p:nvSpPr>
              <p:cNvPr id="36" name="Rectangle 14"/>
              <p:cNvSpPr>
                <a:spLocks noChangeArrowheads="1"/>
              </p:cNvSpPr>
              <p:nvPr/>
            </p:nvSpPr>
            <p:spPr bwMode="auto">
              <a:xfrm>
                <a:off x="251520" y="2708920"/>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1. Schritt: </a:t>
                </a:r>
              </a:p>
              <a:p>
                <a:pPr>
                  <a:tabLst>
                    <a:tab pos="457200" algn="l"/>
                  </a:tabLst>
                </a:pPr>
                <a:r>
                  <a:rPr lang="de-DE" sz="1600" dirty="0">
                    <a:solidFill>
                      <a:srgbClr val="000000"/>
                    </a:solidFill>
                    <a:latin typeface="Arial" charset="0"/>
                    <a:cs typeface="Times New Roman" charset="0"/>
                    <a:sym typeface="Wingdings" pitchFamily="2" charset="2"/>
                  </a:rPr>
                  <a:t>	</a:t>
                </a:r>
                <a:r>
                  <a:rPr lang="de-DE" sz="1600" dirty="0" smtClean="0">
                    <a:solidFill>
                      <a:srgbClr val="000000"/>
                    </a:solidFill>
                    <a:latin typeface="Arial" charset="0"/>
                    <a:cs typeface="Times New Roman" charset="0"/>
                    <a:sym typeface="Wingdings" pitchFamily="2" charset="2"/>
                  </a:rPr>
                  <a:t>Gegenwärtigen </a:t>
                </a:r>
                <a:r>
                  <a:rPr lang="de-DE" sz="1600" dirty="0">
                    <a:solidFill>
                      <a:srgbClr val="000000"/>
                    </a:solidFill>
                    <a:latin typeface="Arial" charset="0"/>
                    <a:cs typeface="Times New Roman" charset="0"/>
                    <a:sym typeface="Wingdings" pitchFamily="2" charset="2"/>
                  </a:rPr>
                  <a:t>Situation </a:t>
                </a:r>
                <a:r>
                  <a:rPr lang="de-DE" sz="1600" dirty="0" smtClean="0">
                    <a:solidFill>
                      <a:srgbClr val="000000"/>
                    </a:solidFill>
                    <a:latin typeface="Arial" charset="0"/>
                    <a:cs typeface="Times New Roman" charset="0"/>
                    <a:sym typeface="Wingdings" pitchFamily="2" charset="2"/>
                  </a:rPr>
                  <a:t>- Bereits </a:t>
                </a:r>
                <a:r>
                  <a:rPr lang="de-DE" sz="1600" dirty="0">
                    <a:solidFill>
                      <a:srgbClr val="000000"/>
                    </a:solidFill>
                    <a:latin typeface="Arial" charset="0"/>
                    <a:cs typeface="Times New Roman" charset="0"/>
                    <a:sym typeface="Wingdings" pitchFamily="2" charset="2"/>
                  </a:rPr>
                  <a:t>erfolgte positive </a:t>
                </a:r>
                <a:r>
                  <a:rPr lang="de-DE" sz="1600" dirty="0" smtClean="0">
                    <a:solidFill>
                      <a:srgbClr val="000000"/>
                    </a:solidFill>
                    <a:latin typeface="Arial" charset="0"/>
                    <a:cs typeface="Times New Roman" charset="0"/>
                    <a:sym typeface="Wingdings" pitchFamily="2" charset="2"/>
                  </a:rPr>
                  <a:t>Veränderungen - Sitzungsziel erfragen</a:t>
                </a:r>
                <a:endParaRPr lang="de-DE" sz="1600" dirty="0">
                  <a:solidFill>
                    <a:srgbClr val="000000"/>
                  </a:solidFill>
                  <a:latin typeface="Arial" charset="0"/>
                  <a:cs typeface="Times New Roman" charset="0"/>
                  <a:sym typeface="Wingdings" pitchFamily="2" charset="2"/>
                </a:endParaRPr>
              </a:p>
            </p:txBody>
          </p:sp>
        </p:grpSp>
        <p:cxnSp>
          <p:nvCxnSpPr>
            <p:cNvPr id="44" name="Gerade Verbindung 43"/>
            <p:cNvCxnSpPr/>
            <p:nvPr/>
          </p:nvCxnSpPr>
          <p:spPr bwMode="auto">
            <a:xfrm flipV="1">
              <a:off x="4013473" y="1772816"/>
              <a:ext cx="0" cy="81109"/>
            </a:xfrm>
            <a:prstGeom prst="line">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grpSp>
      <p:sp>
        <p:nvSpPr>
          <p:cNvPr id="35" name="Text Box 46"/>
          <p:cNvSpPr txBox="1">
            <a:spLocks noChangeArrowheads="1"/>
          </p:cNvSpPr>
          <p:nvPr/>
        </p:nvSpPr>
        <p:spPr bwMode="auto">
          <a:xfrm>
            <a:off x="4211960" y="2383971"/>
            <a:ext cx="1674509" cy="6120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sz="1600" b="1" kern="0" dirty="0">
                <a:solidFill>
                  <a:srgbClr val="000000"/>
                </a:solidFill>
                <a:latin typeface="Arial" charset="0"/>
                <a:cs typeface="Times New Roman" charset="0"/>
              </a:rPr>
              <a:t>n</a:t>
            </a:r>
            <a:r>
              <a:rPr lang="de-DE" sz="1600" b="1" kern="0" dirty="0" smtClean="0">
                <a:solidFill>
                  <a:srgbClr val="000000"/>
                </a:solidFill>
                <a:latin typeface="Arial" charset="0"/>
                <a:cs typeface="Times New Roman" charset="0"/>
              </a:rPr>
              <a:t>ahe Zukunft</a:t>
            </a:r>
            <a:endParaRPr lang="de-DE" sz="1600" b="1" kern="0" dirty="0">
              <a:solidFill>
                <a:srgbClr val="000000"/>
              </a:solidFill>
              <a:latin typeface="Arial" charset="0"/>
              <a:cs typeface="Times New Roman"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charset="0"/>
                <a:cs typeface="Times New Roman" charset="0"/>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de-DE" sz="2400" b="0" i="0" u="none" strike="noStrike" kern="0" cap="none" spc="0" normalizeH="0" baseline="0" noProof="0" dirty="0">
              <a:ln>
                <a:noFill/>
              </a:ln>
              <a:solidFill>
                <a:srgbClr val="000000"/>
              </a:solidFill>
              <a:effectLst/>
              <a:uLnTx/>
              <a:uFillTx/>
              <a:latin typeface="Times New Roman" charset="0"/>
            </a:endParaRPr>
          </a:p>
        </p:txBody>
      </p:sp>
    </p:spTree>
    <p:extLst>
      <p:ext uri="{BB962C8B-B14F-4D97-AF65-F5344CB8AC3E}">
        <p14:creationId xmlns:p14="http://schemas.microsoft.com/office/powerpoint/2010/main" xmlns="" val="21887122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rgbClr val="000000"/>
              </a:solidFill>
              <a:latin typeface="Arial" charset="0"/>
              <a:cs typeface="Times New Roman" pitchFamily="18" charset="0"/>
            </a:endParaRPr>
          </a:p>
          <a:p>
            <a:r>
              <a:rPr lang="de-DE" b="1" dirty="0">
                <a:solidFill>
                  <a:srgbClr val="000000"/>
                </a:solidFill>
                <a:latin typeface="Arial" charset="0"/>
                <a:cs typeface="Times New Roman" pitchFamily="18" charset="0"/>
              </a:rPr>
              <a:t>6 </a:t>
            </a:r>
            <a:r>
              <a:rPr lang="en-US" b="1" dirty="0" err="1">
                <a:solidFill>
                  <a:srgbClr val="000000"/>
                </a:solidFill>
                <a:latin typeface="Arial" charset="0"/>
                <a:cs typeface="Times New Roman" pitchFamily="18" charset="0"/>
                <a:sym typeface="Monaco" charset="0"/>
              </a:rPr>
              <a:t>Einblicke</a:t>
            </a:r>
            <a:r>
              <a:rPr lang="en-US" b="1" dirty="0">
                <a:solidFill>
                  <a:srgbClr val="000000"/>
                </a:solidFill>
                <a:latin typeface="Arial" charset="0"/>
                <a:cs typeface="Times New Roman" pitchFamily="18" charset="0"/>
                <a:sym typeface="Monaco" charset="0"/>
              </a:rPr>
              <a:t> in </a:t>
            </a:r>
            <a:r>
              <a:rPr lang="en-US" b="1" dirty="0" err="1">
                <a:solidFill>
                  <a:srgbClr val="000000"/>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chemeClr val="tx1">
                  <a:lumMod val="65000"/>
                </a:schemeClr>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2"/>
          <p:cNvSpPr>
            <a:spLocks noChangeArrowheads="1"/>
          </p:cNvSpPr>
          <p:nvPr/>
        </p:nvSpPr>
        <p:spPr bwMode="auto">
          <a:xfrm>
            <a:off x="0" y="6392863"/>
            <a:ext cx="9144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a:solidFill>
                  <a:srgbClr val="808080"/>
                </a:solidFill>
                <a:latin typeface="Arial" charset="0"/>
                <a:cs typeface="Arial" charset="0"/>
                <a:sym typeface="Wingdings" pitchFamily="2" charset="2"/>
              </a:rPr>
              <a:t>.................................................................................................................................................................................................................</a:t>
            </a:r>
          </a:p>
          <a:p>
            <a:pPr algn="r" fontAlgn="base">
              <a:spcBef>
                <a:spcPct val="0"/>
              </a:spcBef>
              <a:spcAft>
                <a:spcPct val="0"/>
              </a:spcAft>
            </a:pPr>
            <a:r>
              <a:rPr lang="de-DE" sz="800">
                <a:solidFill>
                  <a:srgbClr val="000000"/>
                </a:solidFill>
                <a:latin typeface="Arial Black" pitchFamily="34" charset="0"/>
                <a:cs typeface="Times New Roman" charset="0"/>
                <a:sym typeface="Times New Roman" charset="0"/>
              </a:rPr>
              <a:t> </a:t>
            </a:r>
            <a:r>
              <a:rPr lang="de-DE" sz="600" b="1">
                <a:solidFill>
                  <a:srgbClr val="FF6600"/>
                </a:solidFill>
                <a:latin typeface="Arial" charset="0"/>
                <a:cs typeface="Arial" charset="0"/>
                <a:sym typeface="Times New Roman" charset="0"/>
              </a:rPr>
              <a:t>Europ</a:t>
            </a:r>
            <a:r>
              <a:rPr lang="de-DE" sz="600" b="1">
                <a:solidFill>
                  <a:srgbClr val="FF6600"/>
                </a:solidFill>
                <a:cs typeface="Arial" charset="0"/>
                <a:sym typeface="Times New Roman" charset="0"/>
              </a:rPr>
              <a:t>ä</a:t>
            </a:r>
            <a:r>
              <a:rPr lang="de-DE" sz="600" b="1">
                <a:solidFill>
                  <a:srgbClr val="FF6600"/>
                </a:solidFill>
                <a:latin typeface="Arial" charset="0"/>
                <a:cs typeface="Arial" charset="0"/>
                <a:sym typeface="Times New Roman" charset="0"/>
              </a:rPr>
              <a:t>isches Institut f</a:t>
            </a:r>
            <a:r>
              <a:rPr lang="de-DE" sz="600" b="1">
                <a:solidFill>
                  <a:srgbClr val="FF6600"/>
                </a:solidFill>
                <a:cs typeface="Arial" charset="0"/>
                <a:sym typeface="Times New Roman" charset="0"/>
              </a:rPr>
              <a:t>ü</a:t>
            </a:r>
            <a:r>
              <a:rPr lang="de-DE" sz="600" b="1">
                <a:solidFill>
                  <a:srgbClr val="FF6600"/>
                </a:solidFill>
                <a:latin typeface="Arial" charset="0"/>
                <a:cs typeface="Arial" charset="0"/>
                <a:sym typeface="Times New Roman" charset="0"/>
              </a:rPr>
              <a:t>r Sozialforschung</a:t>
            </a:r>
            <a:r>
              <a:rPr lang="de-DE" sz="600" b="1">
                <a:solidFill>
                  <a:srgbClr val="000000"/>
                </a:solidFill>
                <a:latin typeface="Arial" charset="0"/>
                <a:cs typeface="Arial" charset="0"/>
                <a:sym typeface="Times New Roman" charset="0"/>
              </a:rPr>
              <a:t> </a:t>
            </a:r>
            <a:r>
              <a:rPr lang="de-DE" sz="600" b="1">
                <a:solidFill>
                  <a:srgbClr val="333333"/>
                </a:solidFill>
                <a:latin typeface="Arial" charset="0"/>
                <a:cs typeface="Arial" charset="0"/>
                <a:sym typeface="Times New Roman" charset="0"/>
              </a:rPr>
              <a:t>Stefan Bestmann</a:t>
            </a:r>
            <a:r>
              <a:rPr lang="de-DE" sz="600" b="1">
                <a:solidFill>
                  <a:srgbClr val="FF6600"/>
                </a:solidFill>
                <a:latin typeface="Arial" charset="0"/>
                <a:cs typeface="Arial" charset="0"/>
                <a:sym typeface="Times New Roman" charset="0"/>
              </a:rPr>
              <a:t> Berlin</a:t>
            </a:r>
            <a:endParaRPr lang="de-DE" sz="1200">
              <a:solidFill>
                <a:srgbClr val="000000"/>
              </a:solidFill>
              <a:cs typeface="Times New Roman" charset="0"/>
              <a:sym typeface="Times New Roman" charset="0"/>
            </a:endParaRPr>
          </a:p>
          <a:p>
            <a:pPr algn="r" eaLnBrk="0" fontAlgn="base" hangingPunct="0">
              <a:spcBef>
                <a:spcPct val="0"/>
              </a:spcBef>
              <a:spcAft>
                <a:spcPct val="0"/>
              </a:spcAft>
            </a:pPr>
            <a:r>
              <a:rPr lang="de-DE" sz="600">
                <a:solidFill>
                  <a:srgbClr val="000000"/>
                </a:solidFill>
                <a:latin typeface="Arial" charset="0"/>
                <a:cs typeface="Arial" charset="0"/>
                <a:sym typeface="Times New Roman" charset="0"/>
              </a:rPr>
              <a:t>Prof. 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charset="0"/>
              </a:rPr>
              <a:t> </a:t>
            </a:r>
            <a:r>
              <a:rPr lang="de-DE" sz="600">
                <a:solidFill>
                  <a:srgbClr val="010000"/>
                </a:solidFill>
                <a:latin typeface="Arial" charset="0"/>
                <a:cs typeface="Arial" charset="0"/>
                <a:sym typeface="Wingdings" pitchFamily="2" charset="2"/>
              </a:rPr>
              <a:t>info@eins-berlin.de</a:t>
            </a:r>
          </a:p>
        </p:txBody>
      </p:sp>
      <p:sp>
        <p:nvSpPr>
          <p:cNvPr id="6"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b="1" dirty="0">
                <a:solidFill>
                  <a:srgbClr val="FFFFFF"/>
                </a:solidFill>
                <a:latin typeface="Arial" charset="0"/>
                <a:cs typeface="Times New Roman" charset="0"/>
              </a:rPr>
              <a:t>Veränderungen, die Veränderungen sind</a:t>
            </a:r>
            <a:r>
              <a:rPr lang="de-DE" sz="2200" b="1" dirty="0" smtClean="0">
                <a:solidFill>
                  <a:srgbClr val="FFFFFF"/>
                </a:solidFill>
                <a:latin typeface="Arial" charset="0"/>
                <a:cs typeface="Times New Roman" charset="0"/>
              </a:rPr>
              <a:t>…</a:t>
            </a:r>
            <a:endParaRPr lang="de-DE" sz="2200" b="1" dirty="0">
              <a:solidFill>
                <a:srgbClr val="FFFFFF"/>
              </a:solidFill>
              <a:latin typeface="Arial" charset="0"/>
              <a:cs typeface="Times New Roman" charset="0"/>
            </a:endParaRPr>
          </a:p>
        </p:txBody>
      </p:sp>
      <p:sp>
        <p:nvSpPr>
          <p:cNvPr id="2" name="Rechteck 1"/>
          <p:cNvSpPr/>
          <p:nvPr/>
        </p:nvSpPr>
        <p:spPr>
          <a:xfrm>
            <a:off x="0" y="836712"/>
            <a:ext cx="9144000" cy="3970318"/>
          </a:xfrm>
          <a:prstGeom prst="rect">
            <a:avLst/>
          </a:prstGeom>
        </p:spPr>
        <p:txBody>
          <a:bodyPr wrap="square">
            <a:spAutoFit/>
          </a:bodyPr>
          <a:lstStyle/>
          <a:p>
            <a:r>
              <a:rPr lang="de-DE" b="1" dirty="0" smtClean="0">
                <a:latin typeface="Arial" panose="020B0604020202020204" pitchFamily="34" charset="0"/>
                <a:cs typeface="Arial" panose="020B0604020202020204" pitchFamily="34" charset="0"/>
              </a:rPr>
              <a:t>Kurze Erfolgsgeschichte:</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Gehen Sie doch bitte kurz zu zweit zusammen und berichten sich jeweils für 4</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M</a:t>
            </a:r>
            <a:r>
              <a:rPr lang="de-DE" dirty="0" smtClean="0">
                <a:latin typeface="Arial" panose="020B0604020202020204" pitchFamily="34" charset="0"/>
                <a:cs typeface="Arial" panose="020B0604020202020204" pitchFamily="34" charset="0"/>
              </a:rPr>
              <a:t>inuten </a:t>
            </a:r>
            <a:r>
              <a:rPr lang="de-DE" dirty="0">
                <a:latin typeface="Arial" panose="020B0604020202020204" pitchFamily="34" charset="0"/>
                <a:cs typeface="Arial" panose="020B0604020202020204" pitchFamily="34" charset="0"/>
              </a:rPr>
              <a:t>über eine gelungene (</a:t>
            </a:r>
            <a:r>
              <a:rPr lang="de-DE" dirty="0" err="1">
                <a:latin typeface="Arial" panose="020B0604020202020204" pitchFamily="34" charset="0"/>
                <a:cs typeface="Arial" panose="020B0604020202020204" pitchFamily="34" charset="0"/>
              </a:rPr>
              <a:t>Beratungs</a:t>
            </a:r>
            <a:r>
              <a:rPr lang="de-DE" dirty="0">
                <a:latin typeface="Arial" panose="020B0604020202020204" pitchFamily="34" charset="0"/>
                <a:cs typeface="Arial" panose="020B0604020202020204" pitchFamily="34" charset="0"/>
              </a:rPr>
              <a:t>)Kommunikation aus </a:t>
            </a:r>
            <a:r>
              <a:rPr lang="de-DE" dirty="0" smtClean="0">
                <a:latin typeface="Arial" panose="020B0604020202020204" pitchFamily="34" charset="0"/>
                <a:cs typeface="Arial" panose="020B0604020202020204" pitchFamily="34" charset="0"/>
              </a:rPr>
              <a:t>dem </a:t>
            </a:r>
            <a:r>
              <a:rPr lang="de-DE" dirty="0">
                <a:latin typeface="Arial" panose="020B0604020202020204" pitchFamily="34" charset="0"/>
                <a:cs typeface="Arial" panose="020B0604020202020204" pitchFamily="34" charset="0"/>
              </a:rPr>
              <a:t>vergangenen </a:t>
            </a:r>
            <a:r>
              <a:rPr lang="de-DE" dirty="0" smtClean="0">
                <a:latin typeface="Arial" panose="020B0604020202020204" pitchFamily="34" charset="0"/>
                <a:cs typeface="Arial" panose="020B0604020202020204" pitchFamily="34" charset="0"/>
              </a:rPr>
              <a:t>halben Jahr, </a:t>
            </a:r>
          </a:p>
          <a:p>
            <a:r>
              <a:rPr lang="de-DE" dirty="0" smtClean="0">
                <a:latin typeface="Arial" panose="020B0604020202020204" pitchFamily="34" charset="0"/>
                <a:cs typeface="Arial" panose="020B0604020202020204" pitchFamily="34" charset="0"/>
              </a:rPr>
              <a:t>bei </a:t>
            </a:r>
            <a:r>
              <a:rPr lang="de-DE" dirty="0">
                <a:latin typeface="Arial" panose="020B0604020202020204" pitchFamily="34" charset="0"/>
                <a:cs typeface="Arial" panose="020B0604020202020204" pitchFamily="34" charset="0"/>
              </a:rPr>
              <a:t>der </a:t>
            </a:r>
            <a:r>
              <a:rPr lang="de-DE" i="1" dirty="0">
                <a:latin typeface="Arial" panose="020B0604020202020204" pitchFamily="34" charset="0"/>
                <a:cs typeface="Arial" panose="020B0604020202020204" pitchFamily="34" charset="0"/>
              </a:rPr>
              <a:t>Sie </a:t>
            </a:r>
            <a:r>
              <a:rPr lang="de-DE" i="1" dirty="0" smtClean="0">
                <a:latin typeface="Arial" panose="020B0604020202020204" pitchFamily="34" charset="0"/>
                <a:cs typeface="Arial" panose="020B0604020202020204" pitchFamily="34" charset="0"/>
              </a:rPr>
              <a:t>mit sich </a:t>
            </a:r>
            <a:r>
              <a:rPr lang="de-DE" dirty="0" smtClean="0">
                <a:latin typeface="Arial" panose="020B0604020202020204" pitchFamily="34" charset="0"/>
                <a:cs typeface="Arial" panose="020B0604020202020204" pitchFamily="34" charset="0"/>
              </a:rPr>
              <a:t>zufrieden waren.</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Die eine Person berichtet.</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Die andere Person hört zu und fragt neugierig nach. </a:t>
            </a:r>
          </a:p>
          <a:p>
            <a:r>
              <a:rPr lang="de-DE" dirty="0" smtClean="0">
                <a:latin typeface="Arial" panose="020B0604020202020204" pitchFamily="34" charset="0"/>
                <a:cs typeface="Arial" panose="020B0604020202020204" pitchFamily="34" charset="0"/>
              </a:rPr>
              <a:t>Eventuell bekommen Sie ja heraus was genau dazu geführt hat, dass es eine Erfolgsgeschichte wurde. </a:t>
            </a:r>
          </a:p>
          <a:p>
            <a:r>
              <a:rPr lang="de-DE" dirty="0" smtClean="0">
                <a:latin typeface="Arial" panose="020B0604020202020204" pitchFamily="34" charset="0"/>
                <a:cs typeface="Arial" panose="020B0604020202020204" pitchFamily="34" charset="0"/>
              </a:rPr>
              <a:t>Eventuell wird sogar berichtbar, was die Person selbst dafür getan hat, dass es eine Erfolgsgeschichte wurde.</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Nach 4 Minuten wechseln Sie. Ich werde Ihnen ein kurzes Signal dazu geben!</a:t>
            </a:r>
            <a:endParaRPr lang="de-DE" dirty="0">
              <a:latin typeface="Arial" panose="020B0604020202020204" pitchFamily="34" charset="0"/>
              <a:cs typeface="Arial" panose="020B0604020202020204" pitchFamily="34" charset="0"/>
            </a:endParaRPr>
          </a:p>
        </p:txBody>
      </p:sp>
      <p:sp>
        <p:nvSpPr>
          <p:cNvPr id="5" name="Rechteck 4"/>
          <p:cNvSpPr/>
          <p:nvPr/>
        </p:nvSpPr>
        <p:spPr>
          <a:xfrm>
            <a:off x="0" y="395372"/>
            <a:ext cx="9144000" cy="369332"/>
          </a:xfrm>
          <a:prstGeom prst="rect">
            <a:avLst/>
          </a:prstGeom>
        </p:spPr>
        <p:txBody>
          <a:bodyPr wrap="square">
            <a:spAutoFit/>
          </a:bodyPr>
          <a:lstStyle/>
          <a:p>
            <a:r>
              <a:rPr lang="de-DE" b="1" dirty="0" err="1">
                <a:solidFill>
                  <a:srgbClr val="FF9900"/>
                </a:solidFill>
                <a:latin typeface="Arial" panose="020B0604020202020204" pitchFamily="34" charset="0"/>
                <a:cs typeface="Arial" panose="020B0604020202020204" pitchFamily="34" charset="0"/>
              </a:rPr>
              <a:t>f</a:t>
            </a:r>
            <a:r>
              <a:rPr lang="de-DE" b="1" dirty="0" err="1" smtClean="0">
                <a:solidFill>
                  <a:srgbClr val="FF9900"/>
                </a:solidFill>
                <a:latin typeface="Arial" panose="020B0604020202020204" pitchFamily="34" charset="0"/>
                <a:cs typeface="Arial" panose="020B0604020202020204" pitchFamily="34" charset="0"/>
              </a:rPr>
              <a:t>irst</a:t>
            </a:r>
            <a:r>
              <a:rPr lang="de-DE" b="1" dirty="0" smtClean="0">
                <a:solidFill>
                  <a:srgbClr val="FF9900"/>
                </a:solidFill>
                <a:latin typeface="Arial" panose="020B0604020202020204" pitchFamily="34" charset="0"/>
                <a:cs typeface="Arial" panose="020B0604020202020204" pitchFamily="34" charset="0"/>
              </a:rPr>
              <a:t> </a:t>
            </a:r>
            <a:r>
              <a:rPr lang="de-DE" b="1" dirty="0" err="1" smtClean="0">
                <a:solidFill>
                  <a:srgbClr val="FF9900"/>
                </a:solidFill>
                <a:latin typeface="Arial" panose="020B0604020202020204" pitchFamily="34" charset="0"/>
                <a:cs typeface="Arial" panose="020B0604020202020204" pitchFamily="34" charset="0"/>
              </a:rPr>
              <a:t>of</a:t>
            </a:r>
            <a:r>
              <a:rPr lang="de-DE" b="1" dirty="0" smtClean="0">
                <a:solidFill>
                  <a:srgbClr val="FF9900"/>
                </a:solidFill>
                <a:latin typeface="Arial" panose="020B0604020202020204" pitchFamily="34" charset="0"/>
                <a:cs typeface="Arial" panose="020B0604020202020204" pitchFamily="34" charset="0"/>
              </a:rPr>
              <a:t> all</a:t>
            </a:r>
            <a:endParaRPr lang="de-DE" dirty="0">
              <a:solidFill>
                <a:srgbClr val="FF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146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685800" y="836712"/>
            <a:ext cx="510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Times New Roman" charset="0"/>
              </a:rPr>
              <a:t> </a:t>
            </a:r>
            <a:r>
              <a:rPr lang="de-DE" sz="1600" dirty="0">
                <a:solidFill>
                  <a:srgbClr val="000000"/>
                </a:solidFill>
                <a:latin typeface="Arial" charset="0"/>
                <a:cs typeface="Times New Roman" charset="0"/>
              </a:rPr>
              <a:t>Wichtig für den Klienten </a:t>
            </a:r>
          </a:p>
        </p:txBody>
      </p:sp>
      <p:sp>
        <p:nvSpPr>
          <p:cNvPr id="26632" name="Rectangle 8"/>
          <p:cNvSpPr>
            <a:spLocks noChangeArrowheads="1"/>
          </p:cNvSpPr>
          <p:nvPr/>
        </p:nvSpPr>
        <p:spPr bwMode="auto">
          <a:xfrm>
            <a:off x="685800" y="187176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Times New Roman" charset="0"/>
              </a:rPr>
              <a:t> </a:t>
            </a:r>
            <a:r>
              <a:rPr lang="de-DE" sz="1600" dirty="0">
                <a:solidFill>
                  <a:srgbClr val="000000"/>
                </a:solidFill>
                <a:latin typeface="Arial" charset="0"/>
                <a:cs typeface="Times New Roman" charset="0"/>
              </a:rPr>
              <a:t>Anwesenheit von etwas</a:t>
            </a:r>
          </a:p>
        </p:txBody>
      </p:sp>
      <p:sp>
        <p:nvSpPr>
          <p:cNvPr id="26633" name="Rectangle 9"/>
          <p:cNvSpPr>
            <a:spLocks noChangeArrowheads="1"/>
          </p:cNvSpPr>
          <p:nvPr/>
        </p:nvSpPr>
        <p:spPr bwMode="auto">
          <a:xfrm>
            <a:off x="685800" y="118596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rPr>
              <a:t> </a:t>
            </a:r>
            <a:r>
              <a:rPr lang="de-DE" sz="1600">
                <a:solidFill>
                  <a:srgbClr val="000000"/>
                </a:solidFill>
                <a:latin typeface="Arial" charset="0"/>
                <a:cs typeface="Times New Roman" charset="0"/>
                <a:sym typeface="Wingdings" pitchFamily="2" charset="2"/>
              </a:rPr>
              <a:t>Interaktionale Begriffe </a:t>
            </a:r>
          </a:p>
        </p:txBody>
      </p:sp>
      <p:sp>
        <p:nvSpPr>
          <p:cNvPr id="26634" name="Rectangle 10"/>
          <p:cNvSpPr>
            <a:spLocks noChangeArrowheads="1"/>
          </p:cNvSpPr>
          <p:nvPr/>
        </p:nvSpPr>
        <p:spPr bwMode="auto">
          <a:xfrm>
            <a:off x="685800" y="152251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Situative Aspekte</a:t>
            </a:r>
          </a:p>
        </p:txBody>
      </p:sp>
      <p:sp>
        <p:nvSpPr>
          <p:cNvPr id="26635" name="Rectangle 11"/>
          <p:cNvSpPr>
            <a:spLocks noChangeArrowheads="1"/>
          </p:cNvSpPr>
          <p:nvPr/>
        </p:nvSpPr>
        <p:spPr bwMode="auto">
          <a:xfrm>
            <a:off x="685800" y="220831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a:solidFill>
                  <a:srgbClr val="000000"/>
                </a:solidFill>
                <a:latin typeface="Arial" charset="0"/>
                <a:cs typeface="Times New Roman" charset="0"/>
                <a:sym typeface="Wingdings" pitchFamily="2" charset="2"/>
              </a:rPr>
              <a:t>Ein erster Schritt und kein Endergebnis </a:t>
            </a:r>
          </a:p>
        </p:txBody>
      </p:sp>
      <p:sp>
        <p:nvSpPr>
          <p:cNvPr id="26636" name="Rectangle 12"/>
          <p:cNvSpPr>
            <a:spLocks noChangeArrowheads="1"/>
          </p:cNvSpPr>
          <p:nvPr/>
        </p:nvSpPr>
        <p:spPr bwMode="auto">
          <a:xfrm>
            <a:off x="685800" y="258931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rPr>
              <a:t> </a:t>
            </a:r>
            <a:r>
              <a:rPr lang="de-DE" sz="1600">
                <a:solidFill>
                  <a:srgbClr val="000000"/>
                </a:solidFill>
                <a:latin typeface="Arial" charset="0"/>
                <a:cs typeface="Times New Roman" charset="0"/>
                <a:sym typeface="Wingdings" pitchFamily="2" charset="2"/>
              </a:rPr>
              <a:t>Die Rolle des Klienten - Selbstinitiierbarkeit</a:t>
            </a:r>
          </a:p>
        </p:txBody>
      </p:sp>
      <p:sp>
        <p:nvSpPr>
          <p:cNvPr id="26637" name="Rectangle 13"/>
          <p:cNvSpPr>
            <a:spLocks noChangeArrowheads="1"/>
          </p:cNvSpPr>
          <p:nvPr/>
        </p:nvSpPr>
        <p:spPr bwMode="auto">
          <a:xfrm>
            <a:off x="685800" y="293856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a:solidFill>
                  <a:srgbClr val="FF9900"/>
                </a:solidFill>
                <a:latin typeface="Arial" charset="0"/>
                <a:cs typeface="Times New Roman" charset="0"/>
                <a:sym typeface="Wingdings" pitchFamily="2" charset="2"/>
              </a:rPr>
              <a:t></a:t>
            </a:r>
            <a:r>
              <a:rPr lang="de-DE" sz="1600" b="1">
                <a:solidFill>
                  <a:srgbClr val="FF9900"/>
                </a:solidFill>
                <a:latin typeface="Arial" charset="0"/>
                <a:cs typeface="Arial" charset="0"/>
              </a:rPr>
              <a:t> </a:t>
            </a:r>
            <a:r>
              <a:rPr lang="de-DE" sz="1600">
                <a:solidFill>
                  <a:srgbClr val="000000"/>
                </a:solidFill>
                <a:latin typeface="Arial" charset="0"/>
                <a:cs typeface="Times New Roman" charset="0"/>
                <a:sym typeface="Wingdings" pitchFamily="2" charset="2"/>
              </a:rPr>
              <a:t>Konkrete, verhaltensbezogene, messbare Begriffe </a:t>
            </a:r>
          </a:p>
        </p:txBody>
      </p:sp>
      <p:sp>
        <p:nvSpPr>
          <p:cNvPr id="26638" name="Rectangle 14"/>
          <p:cNvSpPr>
            <a:spLocks noChangeArrowheads="1"/>
          </p:cNvSpPr>
          <p:nvPr/>
        </p:nvSpPr>
        <p:spPr bwMode="auto">
          <a:xfrm>
            <a:off x="685800" y="331956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FF9900"/>
                </a:solidFill>
                <a:latin typeface="Arial" charset="0"/>
                <a:cs typeface="Arial" charset="0"/>
              </a:rPr>
              <a:t> </a:t>
            </a:r>
            <a:r>
              <a:rPr lang="de-DE" sz="1600" dirty="0" smtClean="0">
                <a:solidFill>
                  <a:srgbClr val="000000"/>
                </a:solidFill>
                <a:latin typeface="Arial" charset="0"/>
                <a:cs typeface="Times New Roman" charset="0"/>
                <a:sym typeface="Wingdings" pitchFamily="2" charset="2"/>
              </a:rPr>
              <a:t>Realistische und realisierbare Aspekte</a:t>
            </a:r>
            <a:endParaRPr lang="de-DE" sz="1600" dirty="0">
              <a:solidFill>
                <a:srgbClr val="000000"/>
              </a:solidFill>
              <a:latin typeface="Arial" charset="0"/>
              <a:cs typeface="Times New Roman" charset="0"/>
              <a:sym typeface="Wingdings" pitchFamily="2" charset="2"/>
            </a:endParaRPr>
          </a:p>
        </p:txBody>
      </p:sp>
      <p:sp>
        <p:nvSpPr>
          <p:cNvPr id="26639" name="Rectangle 15"/>
          <p:cNvSpPr>
            <a:spLocks noChangeArrowheads="1"/>
          </p:cNvSpPr>
          <p:nvPr/>
        </p:nvSpPr>
        <p:spPr bwMode="auto">
          <a:xfrm>
            <a:off x="685800" y="3700562"/>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sz="1600" b="1" dirty="0">
                <a:solidFill>
                  <a:srgbClr val="FF9900"/>
                </a:solidFill>
                <a:latin typeface="Arial" charset="0"/>
                <a:cs typeface="Times New Roman" charset="0"/>
                <a:sym typeface="Wingdings" pitchFamily="2" charset="2"/>
              </a:rPr>
              <a:t></a:t>
            </a:r>
            <a:r>
              <a:rPr lang="de-DE" sz="1600" b="1" dirty="0">
                <a:solidFill>
                  <a:srgbClr val="3333CC"/>
                </a:solidFill>
                <a:latin typeface="Arial" charset="0"/>
                <a:cs typeface="Arial" charset="0"/>
              </a:rPr>
              <a:t> </a:t>
            </a:r>
            <a:r>
              <a:rPr lang="de-DE" sz="1600" dirty="0" smtClean="0">
                <a:solidFill>
                  <a:srgbClr val="000000"/>
                </a:solidFill>
                <a:latin typeface="Arial" charset="0"/>
                <a:cs typeface="Times New Roman" charset="0"/>
                <a:sym typeface="Wingdings" pitchFamily="2" charset="2"/>
              </a:rPr>
              <a:t>Harte Arbeit</a:t>
            </a:r>
            <a:endParaRPr lang="de-DE" sz="1600" dirty="0">
              <a:solidFill>
                <a:srgbClr val="000000"/>
              </a:solidFill>
              <a:latin typeface="Arial" charset="0"/>
              <a:cs typeface="Times New Roman" charset="0"/>
              <a:sym typeface="Wingdings" pitchFamily="2" charset="2"/>
            </a:endParaRPr>
          </a:p>
        </p:txBody>
      </p:sp>
      <p:sp>
        <p:nvSpPr>
          <p:cNvPr id="15" name="Rectangle 2"/>
          <p:cNvSpPr>
            <a:spLocks noChangeArrowheads="1"/>
          </p:cNvSpPr>
          <p:nvPr/>
        </p:nvSpPr>
        <p:spPr bwMode="auto">
          <a:xfrm>
            <a:off x="0" y="6392863"/>
            <a:ext cx="914400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de-DE" sz="900" smtClean="0">
                <a:solidFill>
                  <a:srgbClr val="808080"/>
                </a:solidFill>
                <a:latin typeface="Arial" charset="0"/>
                <a:cs typeface="Arial" charset="0"/>
                <a:sym typeface="Wingdings" pitchFamily="2" charset="2"/>
              </a:rPr>
              <a:t>..........................................................................................................................................................................................................................................................................................</a:t>
            </a:r>
            <a:endParaRPr lang="de-DE" sz="900" dirty="0">
              <a:solidFill>
                <a:srgbClr val="808080"/>
              </a:solidFill>
              <a:latin typeface="Arial" charset="0"/>
              <a:cs typeface="Arial" charset="0"/>
              <a:sym typeface="Wingdings" pitchFamily="2" charset="2"/>
            </a:endParaRPr>
          </a:p>
          <a:p>
            <a:pPr algn="r" fontAlgn="base">
              <a:spcBef>
                <a:spcPct val="0"/>
              </a:spcBef>
              <a:spcAft>
                <a:spcPct val="0"/>
              </a:spcAft>
            </a:pPr>
            <a:r>
              <a:rPr lang="de-DE" sz="800" dirty="0">
                <a:solidFill>
                  <a:srgbClr val="000000"/>
                </a:solidFill>
                <a:latin typeface="Arial Black" pitchFamily="34" charset="0"/>
                <a:cs typeface="Times New Roman" charset="0"/>
                <a:sym typeface="Times New Roman" charset="0"/>
              </a:rPr>
              <a:t> </a:t>
            </a:r>
            <a:r>
              <a:rPr lang="de-DE" sz="600" b="1" dirty="0">
                <a:solidFill>
                  <a:srgbClr val="FF6600"/>
                </a:solidFill>
                <a:latin typeface="Arial" charset="0"/>
                <a:cs typeface="Arial" charset="0"/>
                <a:sym typeface="Times New Roman" charset="0"/>
              </a:rPr>
              <a:t>Europ</a:t>
            </a:r>
            <a:r>
              <a:rPr lang="de-DE" sz="600" b="1" dirty="0">
                <a:solidFill>
                  <a:srgbClr val="FF6600"/>
                </a:solidFill>
                <a:cs typeface="Arial" charset="0"/>
                <a:sym typeface="Times New Roman" charset="0"/>
              </a:rPr>
              <a:t>ä</a:t>
            </a:r>
            <a:r>
              <a:rPr lang="de-DE" sz="600" b="1" dirty="0">
                <a:solidFill>
                  <a:srgbClr val="FF6600"/>
                </a:solidFill>
                <a:latin typeface="Arial" charset="0"/>
                <a:cs typeface="Arial" charset="0"/>
                <a:sym typeface="Times New Roman" charset="0"/>
              </a:rPr>
              <a:t>isches Institut f</a:t>
            </a:r>
            <a:r>
              <a:rPr lang="de-DE" sz="600" b="1" dirty="0">
                <a:solidFill>
                  <a:srgbClr val="FF6600"/>
                </a:solidFill>
                <a:cs typeface="Arial" charset="0"/>
                <a:sym typeface="Times New Roman" charset="0"/>
              </a:rPr>
              <a:t>ü</a:t>
            </a:r>
            <a:r>
              <a:rPr lang="de-DE" sz="600" b="1" dirty="0">
                <a:solidFill>
                  <a:srgbClr val="FF6600"/>
                </a:solidFill>
                <a:latin typeface="Arial" charset="0"/>
                <a:cs typeface="Arial" charset="0"/>
                <a:sym typeface="Times New Roman" charset="0"/>
              </a:rPr>
              <a:t>r Sozialforschung</a:t>
            </a:r>
            <a:r>
              <a:rPr lang="de-DE" sz="600" b="1" dirty="0">
                <a:solidFill>
                  <a:srgbClr val="000000"/>
                </a:solidFill>
                <a:latin typeface="Arial" charset="0"/>
                <a:cs typeface="Arial" charset="0"/>
                <a:sym typeface="Times New Roman" charset="0"/>
              </a:rPr>
              <a:t> </a:t>
            </a:r>
            <a:r>
              <a:rPr lang="de-DE" sz="600" b="1" dirty="0">
                <a:solidFill>
                  <a:srgbClr val="333333"/>
                </a:solidFill>
                <a:latin typeface="Arial" charset="0"/>
                <a:cs typeface="Arial" charset="0"/>
                <a:sym typeface="Times New Roman" charset="0"/>
              </a:rPr>
              <a:t>Stefan Bestmann</a:t>
            </a:r>
            <a:r>
              <a:rPr lang="de-DE" sz="600" b="1" dirty="0">
                <a:solidFill>
                  <a:srgbClr val="FF6600"/>
                </a:solidFill>
                <a:latin typeface="Arial" charset="0"/>
                <a:cs typeface="Arial" charset="0"/>
                <a:sym typeface="Times New Roman" charset="0"/>
              </a:rPr>
              <a:t> Berlin</a:t>
            </a:r>
            <a:endParaRPr lang="de-DE" sz="1200" dirty="0">
              <a:solidFill>
                <a:srgbClr val="000000"/>
              </a:solidFill>
              <a:cs typeface="Times New Roman" charset="0"/>
              <a:sym typeface="Times New Roman" charset="0"/>
            </a:endParaRPr>
          </a:p>
          <a:p>
            <a:pPr algn="r" eaLnBrk="0" fontAlgn="base" hangingPunct="0">
              <a:spcBef>
                <a:spcPct val="0"/>
              </a:spcBef>
              <a:spcAft>
                <a:spcPct val="0"/>
              </a:spcAft>
            </a:pPr>
            <a:r>
              <a:rPr lang="de-DE" sz="600" dirty="0">
                <a:solidFill>
                  <a:srgbClr val="000000"/>
                </a:solidFill>
                <a:latin typeface="Arial" charset="0"/>
                <a:cs typeface="Arial" charset="0"/>
                <a:sym typeface="Times New Roman" charset="0"/>
              </a:rPr>
              <a:t>Prof. Dr.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charset="0"/>
              </a:rPr>
              <a:t> </a:t>
            </a:r>
            <a:r>
              <a:rPr lang="de-DE" sz="600" dirty="0">
                <a:solidFill>
                  <a:srgbClr val="010000"/>
                </a:solidFill>
                <a:latin typeface="Arial" charset="0"/>
                <a:cs typeface="Arial" charset="0"/>
                <a:sym typeface="Wingdings" pitchFamily="2" charset="2"/>
              </a:rPr>
              <a:t>info@eins-berlin.de</a:t>
            </a:r>
          </a:p>
        </p:txBody>
      </p:sp>
      <p:sp>
        <p:nvSpPr>
          <p:cNvPr id="14"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a:solidFill>
                  <a:srgbClr val="FFFFFF"/>
                </a:solidFill>
                <a:latin typeface="Arial" charset="0"/>
                <a:sym typeface="Monaco" charset="0"/>
              </a:rPr>
              <a:t>6 </a:t>
            </a:r>
            <a:r>
              <a:rPr lang="en-US" sz="2200" dirty="0" err="1">
                <a:solidFill>
                  <a:srgbClr val="FFFFFF"/>
                </a:solidFill>
                <a:latin typeface="Arial" charset="0"/>
                <a:sym typeface="Monaco" charset="0"/>
              </a:rPr>
              <a:t>Einblicke</a:t>
            </a:r>
            <a:r>
              <a:rPr lang="en-US" sz="2200" dirty="0">
                <a:solidFill>
                  <a:srgbClr val="FFFFFF"/>
                </a:solidFill>
                <a:latin typeface="Arial" charset="0"/>
                <a:sym typeface="Monaco" charset="0"/>
              </a:rPr>
              <a:t> in </a:t>
            </a:r>
            <a:r>
              <a:rPr lang="en-US" sz="2200" dirty="0" err="1">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17" name="Rectangle 7"/>
          <p:cNvSpPr>
            <a:spLocks noChangeArrowheads="1"/>
          </p:cNvSpPr>
          <p:nvPr/>
        </p:nvSpPr>
        <p:spPr bwMode="auto">
          <a:xfrm>
            <a:off x="539552" y="404664"/>
            <a:ext cx="5105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457200" algn="l"/>
              </a:tabLst>
            </a:pPr>
            <a:r>
              <a:rPr lang="de-DE" b="1" dirty="0" smtClean="0">
                <a:latin typeface="Arial" charset="0"/>
                <a:cs typeface="Times New Roman" charset="0"/>
                <a:sym typeface="Wingdings" pitchFamily="2" charset="2"/>
              </a:rPr>
              <a:t>Bspw. </a:t>
            </a:r>
            <a:r>
              <a:rPr lang="de-DE" b="1" dirty="0" smtClean="0">
                <a:solidFill>
                  <a:srgbClr val="FF9900"/>
                </a:solidFill>
                <a:latin typeface="Arial" charset="0"/>
                <a:cs typeface="Times New Roman" charset="0"/>
                <a:sym typeface="Wingdings" pitchFamily="2" charset="2"/>
              </a:rPr>
              <a:t>Kriterien wohlformulierter Ziele</a:t>
            </a:r>
            <a:endParaRPr lang="de-DE" dirty="0">
              <a:solidFill>
                <a:srgbClr val="000000"/>
              </a:solidFill>
              <a:latin typeface="Arial" charset="0"/>
              <a:cs typeface="Times New Roman" charset="0"/>
            </a:endParaRPr>
          </a:p>
        </p:txBody>
      </p:sp>
      <p:sp>
        <p:nvSpPr>
          <p:cNvPr id="2" name="Textfeld 1"/>
          <p:cNvSpPr txBox="1"/>
          <p:nvPr/>
        </p:nvSpPr>
        <p:spPr>
          <a:xfrm>
            <a:off x="1045840" y="4149080"/>
            <a:ext cx="8062664" cy="2308324"/>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Beispiele für zielklärende Fragen </a:t>
            </a:r>
            <a:r>
              <a:rPr lang="de-DE" b="1" i="1" dirty="0" smtClean="0">
                <a:latin typeface="Arial" panose="020B0604020202020204" pitchFamily="34" charset="0"/>
                <a:cs typeface="Arial" panose="020B0604020202020204" pitchFamily="34" charset="0"/>
              </a:rPr>
              <a:t>bereits</a:t>
            </a:r>
            <a:r>
              <a:rPr lang="de-DE" b="1" dirty="0" smtClean="0">
                <a:latin typeface="Arial" panose="020B0604020202020204" pitchFamily="34" charset="0"/>
                <a:cs typeface="Arial" panose="020B0604020202020204" pitchFamily="34" charset="0"/>
              </a:rPr>
              <a:t> zum Gesprächseinstieg:</a:t>
            </a:r>
          </a:p>
          <a:p>
            <a:r>
              <a:rPr lang="de-DE" b="1" dirty="0" smtClean="0">
                <a:latin typeface="Arial" panose="020B0604020202020204" pitchFamily="34" charset="0"/>
                <a:cs typeface="Arial" panose="020B0604020202020204" pitchFamily="34" charset="0"/>
                <a:sym typeface="Wingdings"/>
              </a:rPr>
              <a:t> </a:t>
            </a:r>
            <a:r>
              <a:rPr lang="de-DE" dirty="0" smtClean="0">
                <a:latin typeface="Arial" panose="020B0604020202020204" pitchFamily="34" charset="0"/>
                <a:cs typeface="Arial" panose="020B0604020202020204" pitchFamily="34" charset="0"/>
              </a:rPr>
              <a:t>Was </a:t>
            </a:r>
            <a:r>
              <a:rPr lang="de-DE" dirty="0">
                <a:latin typeface="Arial" panose="020B0604020202020204" pitchFamily="34" charset="0"/>
                <a:cs typeface="Arial" panose="020B0604020202020204" pitchFamily="34" charset="0"/>
              </a:rPr>
              <a:t>möchten Sie erreicht haben, </a:t>
            </a:r>
            <a:endParaRPr lang="de-DE" dirty="0" smtClean="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   wenn </a:t>
            </a:r>
            <a:r>
              <a:rPr lang="de-DE" dirty="0">
                <a:latin typeface="Arial" panose="020B0604020202020204" pitchFamily="34" charset="0"/>
                <a:cs typeface="Arial" panose="020B0604020202020204" pitchFamily="34" charset="0"/>
              </a:rPr>
              <a:t>Sie diese Beratung erfolgreich für </a:t>
            </a:r>
            <a:r>
              <a:rPr lang="de-DE" dirty="0" smtClean="0">
                <a:latin typeface="Arial" panose="020B0604020202020204" pitchFamily="34" charset="0"/>
                <a:cs typeface="Arial" panose="020B0604020202020204" pitchFamily="34" charset="0"/>
              </a:rPr>
              <a:t>sich beendet </a:t>
            </a:r>
            <a:r>
              <a:rPr lang="de-DE" dirty="0">
                <a:latin typeface="Arial" panose="020B0604020202020204" pitchFamily="34" charset="0"/>
                <a:cs typeface="Arial" panose="020B0604020202020204" pitchFamily="34" charset="0"/>
              </a:rPr>
              <a:t>haben</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sym typeface="Wingdings"/>
              </a:rPr>
              <a:t> </a:t>
            </a:r>
            <a:r>
              <a:rPr lang="de-DE" dirty="0" smtClean="0">
                <a:latin typeface="Arial" panose="020B0604020202020204" pitchFamily="34" charset="0"/>
                <a:cs typeface="Arial" panose="020B0604020202020204" pitchFamily="34" charset="0"/>
              </a:rPr>
              <a:t>Was muss heute hier in diesem Gespräch passieren, damit Sie sagen, </a:t>
            </a:r>
          </a:p>
          <a:p>
            <a:r>
              <a:rPr lang="de-DE" dirty="0" smtClean="0">
                <a:latin typeface="Arial" panose="020B0604020202020204" pitchFamily="34" charset="0"/>
                <a:cs typeface="Arial" panose="020B0604020202020204" pitchFamily="34" charset="0"/>
              </a:rPr>
              <a:t>    dass es ein für Sie hilfreiches Gespräch war?</a:t>
            </a:r>
          </a:p>
          <a:p>
            <a:endParaRPr lang="de-DE" dirty="0" smtClean="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sym typeface="Wingdings"/>
              </a:rPr>
              <a:t> </a:t>
            </a:r>
            <a:r>
              <a:rPr lang="de-DE" dirty="0" smtClean="0">
                <a:latin typeface="Arial" panose="020B0604020202020204" pitchFamily="34" charset="0"/>
                <a:cs typeface="Arial" panose="020B0604020202020204" pitchFamily="34" charset="0"/>
              </a:rPr>
              <a:t>Was </a:t>
            </a:r>
            <a:r>
              <a:rPr lang="de-DE" dirty="0">
                <a:latin typeface="Arial" panose="020B0604020202020204" pitchFamily="34" charset="0"/>
                <a:cs typeface="Arial" panose="020B0604020202020204" pitchFamily="34" charset="0"/>
              </a:rPr>
              <a:t>muss passieren, damit sich das heutige Gespräch für Sie gelohnt hat</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459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utoUpdateAnimBg="0"/>
      <p:bldP spid="26632" grpId="0"/>
      <p:bldP spid="26633" grpId="0" autoUpdateAnimBg="0"/>
      <p:bldP spid="26634" grpId="0" autoUpdateAnimBg="0"/>
      <p:bldP spid="26635" grpId="0" autoUpdateAnimBg="0"/>
      <p:bldP spid="26636" grpId="0" autoUpdateAnimBg="0"/>
      <p:bldP spid="26637" grpId="0" autoUpdateAnimBg="0"/>
      <p:bldP spid="26638" grpId="0" autoUpdateAnimBg="0"/>
      <p:bldP spid="26639" grpId="0" autoUpdateAnimBg="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Fragen nach Unterschieden – </a:t>
            </a:r>
            <a:r>
              <a:rPr lang="de-DE" b="1" dirty="0" smtClean="0">
                <a:solidFill>
                  <a:schemeClr val="bg1"/>
                </a:solidFill>
                <a:latin typeface="Arial" pitchFamily="34" charset="0"/>
                <a:cs typeface="Arial" pitchFamily="34" charset="0"/>
                <a:sym typeface="Times New Roman" pitchFamily="18" charset="0"/>
              </a:rPr>
              <a:t>banal und wichtig!</a:t>
            </a:r>
            <a:endParaRPr lang="de-DE" b="1" dirty="0">
              <a:solidFill>
                <a:schemeClr val="bg1"/>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764704"/>
            <a:ext cx="9144000" cy="1754326"/>
          </a:xfrm>
          <a:prstGeom prst="rect">
            <a:avLst/>
          </a:prstGeom>
        </p:spPr>
        <p:txBody>
          <a:bodyPr wrap="square">
            <a:spAutoFit/>
          </a:bodyPr>
          <a:lstStyle/>
          <a:p>
            <a:r>
              <a:rPr lang="de-DE" dirty="0">
                <a:solidFill>
                  <a:schemeClr val="bg1"/>
                </a:solidFill>
                <a:latin typeface="Arial" panose="020B0604020202020204" pitchFamily="34" charset="0"/>
                <a:cs typeface="Arial" panose="020B0604020202020204" pitchFamily="34" charset="0"/>
              </a:rPr>
              <a:t>Information entsteht erst durch Unterschied, der einen Unterschied macht (Bateson). </a:t>
            </a:r>
            <a:endParaRPr lang="de-DE" dirty="0" smtClean="0">
              <a:solidFill>
                <a:schemeClr val="bg1"/>
              </a:solidFill>
              <a:latin typeface="Arial" panose="020B0604020202020204" pitchFamily="34" charset="0"/>
              <a:cs typeface="Arial" panose="020B0604020202020204" pitchFamily="34" charset="0"/>
            </a:endParaRPr>
          </a:p>
          <a:p>
            <a:r>
              <a:rPr lang="de-DE" dirty="0" smtClean="0">
                <a:solidFill>
                  <a:schemeClr val="bg1"/>
                </a:solidFill>
                <a:latin typeface="Arial" panose="020B0604020202020204" pitchFamily="34" charset="0"/>
                <a:cs typeface="Arial" panose="020B0604020202020204" pitchFamily="34" charset="0"/>
              </a:rPr>
              <a:t>Die </a:t>
            </a:r>
            <a:r>
              <a:rPr lang="de-DE" dirty="0">
                <a:solidFill>
                  <a:schemeClr val="bg1"/>
                </a:solidFill>
                <a:latin typeface="Arial" panose="020B0604020202020204" pitchFamily="34" charset="0"/>
                <a:cs typeface="Arial" panose="020B0604020202020204" pitchFamily="34" charset="0"/>
              </a:rPr>
              <a:t>Aussage </a:t>
            </a:r>
            <a:r>
              <a:rPr lang="de-DE" dirty="0" smtClean="0">
                <a:solidFill>
                  <a:schemeClr val="bg1"/>
                </a:solidFill>
                <a:latin typeface="Arial" panose="020B0604020202020204" pitchFamily="34" charset="0"/>
                <a:cs typeface="Arial" panose="020B0604020202020204" pitchFamily="34" charset="0"/>
              </a:rPr>
              <a:t>‚Die </a:t>
            </a:r>
            <a:r>
              <a:rPr lang="de-DE" dirty="0">
                <a:solidFill>
                  <a:schemeClr val="bg1"/>
                </a:solidFill>
                <a:latin typeface="Arial" panose="020B0604020202020204" pitchFamily="34" charset="0"/>
                <a:cs typeface="Arial" panose="020B0604020202020204" pitchFamily="34" charset="0"/>
              </a:rPr>
              <a:t>Beratung war </a:t>
            </a:r>
            <a:r>
              <a:rPr lang="de-DE" dirty="0" smtClean="0">
                <a:solidFill>
                  <a:schemeClr val="bg1"/>
                </a:solidFill>
                <a:latin typeface="Arial" panose="020B0604020202020204" pitchFamily="34" charset="0"/>
                <a:cs typeface="Arial" panose="020B0604020202020204" pitchFamily="34" charset="0"/>
              </a:rPr>
              <a:t>gut‘ </a:t>
            </a:r>
            <a:r>
              <a:rPr lang="de-DE" dirty="0">
                <a:solidFill>
                  <a:schemeClr val="bg1"/>
                </a:solidFill>
                <a:latin typeface="Arial" panose="020B0604020202020204" pitchFamily="34" charset="0"/>
                <a:cs typeface="Arial" panose="020B0604020202020204" pitchFamily="34" charset="0"/>
              </a:rPr>
              <a:t>stellt keinen wahrnehmbaren Unterschied dar. Sinnvoller erscheint es daher, genau nach diesen Unterschieden zu fragen bzw. auch nachzufragen:</a:t>
            </a:r>
          </a:p>
          <a:p>
            <a:r>
              <a:rPr lang="de-DE" dirty="0">
                <a:solidFill>
                  <a:schemeClr val="bg1"/>
                </a:solidFill>
                <a:latin typeface="Arial" panose="020B0604020202020204" pitchFamily="34" charset="0"/>
                <a:cs typeface="Arial" panose="020B0604020202020204" pitchFamily="34" charset="0"/>
              </a:rPr>
              <a:t>Woran genau merken Sie, dass die Beratung gut war? </a:t>
            </a:r>
          </a:p>
          <a:p>
            <a:r>
              <a:rPr lang="de-DE" dirty="0">
                <a:solidFill>
                  <a:schemeClr val="bg1"/>
                </a:solidFill>
                <a:latin typeface="Arial" panose="020B0604020202020204" pitchFamily="34" charset="0"/>
                <a:cs typeface="Arial" panose="020B0604020202020204" pitchFamily="34" charset="0"/>
              </a:rPr>
              <a:t>So erhalten Sie qualitativ deutlich mehr Informationen</a:t>
            </a:r>
            <a:r>
              <a:rPr lang="de-DE" dirty="0" smtClean="0">
                <a:solidFill>
                  <a:schemeClr val="bg1"/>
                </a:solidFill>
                <a:latin typeface="Arial" panose="020B0604020202020204" pitchFamily="34" charset="0"/>
                <a:cs typeface="Arial" panose="020B0604020202020204" pitchFamily="34" charset="0"/>
              </a:rPr>
              <a:t>.</a:t>
            </a:r>
            <a:endParaRPr lang="de-DE" i="1"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0" y="2780928"/>
            <a:ext cx="9144000" cy="3416320"/>
          </a:xfrm>
          <a:prstGeom prst="rect">
            <a:avLst/>
          </a:prstGeom>
        </p:spPr>
        <p:txBody>
          <a:bodyPr wrap="square">
            <a:spAutoFit/>
          </a:bodyPr>
          <a:lstStyle/>
          <a:p>
            <a:r>
              <a:rPr lang="de-DE" b="1" dirty="0" smtClean="0">
                <a:solidFill>
                  <a:srgbClr val="FF9900"/>
                </a:solidFill>
                <a:latin typeface="Arial" panose="020B0604020202020204" pitchFamily="34" charset="0"/>
                <a:cs typeface="Arial" panose="020B0604020202020204" pitchFamily="34" charset="0"/>
              </a:rPr>
              <a:t>	Beispiele</a:t>
            </a:r>
            <a:r>
              <a:rPr lang="de-DE" dirty="0">
                <a:solidFill>
                  <a:schemeClr val="bg1"/>
                </a:solidFill>
                <a:latin typeface="Arial" panose="020B0604020202020204" pitchFamily="34" charset="0"/>
                <a:cs typeface="Arial" panose="020B0604020202020204" pitchFamily="34" charset="0"/>
              </a:rPr>
              <a:t>:</a:t>
            </a:r>
            <a:br>
              <a:rPr lang="de-DE" dirty="0">
                <a:solidFill>
                  <a:schemeClr val="bg1"/>
                </a:solidFill>
                <a:latin typeface="Arial" panose="020B0604020202020204" pitchFamily="34" charset="0"/>
                <a:cs typeface="Arial" panose="020B0604020202020204" pitchFamily="34" charset="0"/>
              </a:rPr>
            </a:br>
            <a:r>
              <a:rPr lang="de-DE"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Woran </a:t>
            </a:r>
            <a:r>
              <a:rPr lang="de-DE" i="1" dirty="0">
                <a:solidFill>
                  <a:schemeClr val="bg1"/>
                </a:solidFill>
                <a:latin typeface="Arial" panose="020B0604020202020204" pitchFamily="34" charset="0"/>
                <a:cs typeface="Arial" panose="020B0604020202020204" pitchFamily="34" charset="0"/>
              </a:rPr>
              <a:t>merken Sie den Unterschied? </a:t>
            </a:r>
            <a:r>
              <a:rPr lang="de-DE" dirty="0">
                <a:solidFill>
                  <a:schemeClr val="bg1"/>
                </a:solidFill>
                <a:latin typeface="Arial" panose="020B0604020202020204" pitchFamily="34" charset="0"/>
                <a:cs typeface="Arial" panose="020B0604020202020204" pitchFamily="34" charset="0"/>
              </a:rPr>
              <a:t/>
            </a:r>
            <a:br>
              <a:rPr lang="de-DE" dirty="0">
                <a:solidFill>
                  <a:schemeClr val="bg1"/>
                </a:solidFill>
                <a:latin typeface="Arial" panose="020B0604020202020204" pitchFamily="34" charset="0"/>
                <a:cs typeface="Arial" panose="020B0604020202020204" pitchFamily="34" charset="0"/>
              </a:rPr>
            </a:br>
            <a:r>
              <a:rPr lang="de-DE"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Woran </a:t>
            </a:r>
            <a:r>
              <a:rPr lang="de-DE" i="1" dirty="0">
                <a:solidFill>
                  <a:schemeClr val="bg1"/>
                </a:solidFill>
                <a:latin typeface="Arial" panose="020B0604020202020204" pitchFamily="34" charset="0"/>
                <a:cs typeface="Arial" panose="020B0604020202020204" pitchFamily="34" charset="0"/>
              </a:rPr>
              <a:t>würden Sie merken, dass alle Probleme beseitigt </a:t>
            </a:r>
            <a:r>
              <a:rPr lang="de-DE" i="1" dirty="0" smtClean="0">
                <a:solidFill>
                  <a:schemeClr val="bg1"/>
                </a:solidFill>
                <a:latin typeface="Arial" panose="020B0604020202020204" pitchFamily="34" charset="0"/>
                <a:cs typeface="Arial" panose="020B0604020202020204" pitchFamily="34" charset="0"/>
              </a:rPr>
              <a:t>sind? </a:t>
            </a:r>
          </a:p>
          <a:p>
            <a:r>
              <a:rPr lang="de-DE" i="1"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Was </a:t>
            </a:r>
            <a:r>
              <a:rPr lang="de-DE" i="1" dirty="0">
                <a:solidFill>
                  <a:schemeClr val="bg1"/>
                </a:solidFill>
                <a:latin typeface="Arial" panose="020B0604020202020204" pitchFamily="34" charset="0"/>
                <a:cs typeface="Arial" panose="020B0604020202020204" pitchFamily="34" charset="0"/>
              </a:rPr>
              <a:t>wäre dann anders?</a:t>
            </a:r>
            <a:r>
              <a:rPr lang="de-DE" dirty="0">
                <a:solidFill>
                  <a:schemeClr val="bg1"/>
                </a:solidFill>
                <a:latin typeface="Arial" panose="020B0604020202020204" pitchFamily="34" charset="0"/>
                <a:cs typeface="Arial" panose="020B0604020202020204" pitchFamily="34" charset="0"/>
              </a:rPr>
              <a:t/>
            </a:r>
            <a:br>
              <a:rPr lang="de-DE" dirty="0">
                <a:solidFill>
                  <a:schemeClr val="bg1"/>
                </a:solidFill>
                <a:latin typeface="Arial" panose="020B0604020202020204" pitchFamily="34" charset="0"/>
                <a:cs typeface="Arial" panose="020B0604020202020204" pitchFamily="34" charset="0"/>
              </a:rPr>
            </a:br>
            <a:r>
              <a:rPr lang="de-DE"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Worin </a:t>
            </a:r>
            <a:r>
              <a:rPr lang="de-DE" i="1" dirty="0">
                <a:solidFill>
                  <a:schemeClr val="bg1"/>
                </a:solidFill>
                <a:latin typeface="Arial" panose="020B0604020202020204" pitchFamily="34" charset="0"/>
                <a:cs typeface="Arial" panose="020B0604020202020204" pitchFamily="34" charset="0"/>
              </a:rPr>
              <a:t>unterscheidet sich x von y?</a:t>
            </a:r>
            <a:r>
              <a:rPr lang="de-DE" dirty="0">
                <a:solidFill>
                  <a:schemeClr val="bg1"/>
                </a:solidFill>
                <a:latin typeface="Arial" panose="020B0604020202020204" pitchFamily="34" charset="0"/>
                <a:cs typeface="Arial" panose="020B0604020202020204" pitchFamily="34" charset="0"/>
              </a:rPr>
              <a:t/>
            </a:r>
            <a:br>
              <a:rPr lang="de-DE" dirty="0">
                <a:solidFill>
                  <a:schemeClr val="bg1"/>
                </a:solidFill>
                <a:latin typeface="Arial" panose="020B0604020202020204" pitchFamily="34" charset="0"/>
                <a:cs typeface="Arial" panose="020B0604020202020204" pitchFamily="34" charset="0"/>
              </a:rPr>
            </a:br>
            <a:r>
              <a:rPr lang="de-DE"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Woran </a:t>
            </a:r>
            <a:r>
              <a:rPr lang="de-DE" i="1" dirty="0">
                <a:solidFill>
                  <a:schemeClr val="bg1"/>
                </a:solidFill>
                <a:latin typeface="Arial" panose="020B0604020202020204" pitchFamily="34" charset="0"/>
                <a:cs typeface="Arial" panose="020B0604020202020204" pitchFamily="34" charset="0"/>
              </a:rPr>
              <a:t>genau merken Sie, dass Herr X faul ist?</a:t>
            </a:r>
            <a:r>
              <a:rPr lang="de-DE" dirty="0">
                <a:solidFill>
                  <a:schemeClr val="bg1"/>
                </a:solidFill>
                <a:latin typeface="Arial" panose="020B0604020202020204" pitchFamily="34" charset="0"/>
                <a:cs typeface="Arial" panose="020B0604020202020204" pitchFamily="34" charset="0"/>
              </a:rPr>
              <a:t/>
            </a:r>
            <a:br>
              <a:rPr lang="de-DE" dirty="0">
                <a:solidFill>
                  <a:schemeClr val="bg1"/>
                </a:solidFill>
                <a:latin typeface="Arial" panose="020B0604020202020204" pitchFamily="34" charset="0"/>
                <a:cs typeface="Arial" panose="020B0604020202020204" pitchFamily="34" charset="0"/>
              </a:rPr>
            </a:br>
            <a:r>
              <a:rPr lang="de-DE"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Woran </a:t>
            </a:r>
            <a:r>
              <a:rPr lang="de-DE" i="1" dirty="0">
                <a:solidFill>
                  <a:schemeClr val="bg1"/>
                </a:solidFill>
                <a:latin typeface="Arial" panose="020B0604020202020204" pitchFamily="34" charset="0"/>
                <a:cs typeface="Arial" panose="020B0604020202020204" pitchFamily="34" charset="0"/>
              </a:rPr>
              <a:t>merken Sie, dass sich Ihr </a:t>
            </a:r>
            <a:r>
              <a:rPr lang="de-DE" i="1" dirty="0" smtClean="0">
                <a:solidFill>
                  <a:schemeClr val="bg1"/>
                </a:solidFill>
                <a:latin typeface="Arial" panose="020B0604020202020204" pitchFamily="34" charset="0"/>
                <a:cs typeface="Arial" panose="020B0604020202020204" pitchFamily="34" charset="0"/>
              </a:rPr>
              <a:t>Mitarbeiter motiviert </a:t>
            </a:r>
            <a:r>
              <a:rPr lang="de-DE" i="1" dirty="0">
                <a:solidFill>
                  <a:schemeClr val="bg1"/>
                </a:solidFill>
                <a:latin typeface="Arial" panose="020B0604020202020204" pitchFamily="34" charset="0"/>
                <a:cs typeface="Arial" panose="020B0604020202020204" pitchFamily="34" charset="0"/>
              </a:rPr>
              <a:t>verhält? </a:t>
            </a:r>
            <a:endParaRPr lang="de-DE" i="1" dirty="0" smtClean="0">
              <a:solidFill>
                <a:schemeClr val="bg1"/>
              </a:solidFill>
              <a:latin typeface="Arial" panose="020B0604020202020204" pitchFamily="34" charset="0"/>
              <a:cs typeface="Arial" panose="020B0604020202020204" pitchFamily="34" charset="0"/>
            </a:endParaRPr>
          </a:p>
          <a:p>
            <a:r>
              <a:rPr lang="de-DE" i="1"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Was </a:t>
            </a:r>
            <a:r>
              <a:rPr lang="de-DE" i="1" dirty="0">
                <a:solidFill>
                  <a:schemeClr val="bg1"/>
                </a:solidFill>
                <a:latin typeface="Arial" panose="020B0604020202020204" pitchFamily="34" charset="0"/>
                <a:cs typeface="Arial" panose="020B0604020202020204" pitchFamily="34" charset="0"/>
              </a:rPr>
              <a:t>macht er dann anders</a:t>
            </a:r>
            <a:r>
              <a:rPr lang="de-DE" i="1" dirty="0" smtClean="0">
                <a:solidFill>
                  <a:schemeClr val="bg1"/>
                </a:solidFill>
                <a:latin typeface="Arial" panose="020B0604020202020204" pitchFamily="34" charset="0"/>
                <a:cs typeface="Arial" panose="020B0604020202020204" pitchFamily="34" charset="0"/>
              </a:rPr>
              <a:t>?</a:t>
            </a:r>
          </a:p>
          <a:p>
            <a:endParaRPr lang="de-DE" i="1" dirty="0">
              <a:solidFill>
                <a:schemeClr val="bg1"/>
              </a:solidFill>
              <a:latin typeface="Arial" panose="020B0604020202020204" pitchFamily="34" charset="0"/>
              <a:cs typeface="Arial" panose="020B0604020202020204" pitchFamily="34" charset="0"/>
            </a:endParaRPr>
          </a:p>
          <a:p>
            <a:r>
              <a:rPr lang="de-DE" b="1" dirty="0" smtClean="0">
                <a:solidFill>
                  <a:srgbClr val="FF9900"/>
                </a:solidFill>
                <a:latin typeface="Arial" panose="020B0604020202020204" pitchFamily="34" charset="0"/>
                <a:cs typeface="Arial" panose="020B0604020202020204" pitchFamily="34" charset="0"/>
              </a:rPr>
              <a:t>	Auch eine gute Frage:</a:t>
            </a:r>
          </a:p>
          <a:p>
            <a:r>
              <a:rPr lang="de-DE" i="1" dirty="0" smtClean="0">
                <a:solidFill>
                  <a:schemeClr val="bg1"/>
                </a:solidFill>
                <a:latin typeface="Arial" panose="020B0604020202020204" pitchFamily="34" charset="0"/>
                <a:cs typeface="Arial" panose="020B0604020202020204" pitchFamily="34" charset="0"/>
              </a:rPr>
              <a:t>	</a:t>
            </a:r>
            <a:r>
              <a:rPr lang="de-DE" b="1" dirty="0">
                <a:solidFill>
                  <a:srgbClr val="FF9900"/>
                </a:solidFill>
                <a:latin typeface="Arial" panose="020B0604020202020204" pitchFamily="34" charset="0"/>
                <a:cs typeface="Arial" panose="020B0604020202020204" pitchFamily="34" charset="0"/>
              </a:rPr>
              <a:t> &gt;&gt;&gt; </a:t>
            </a:r>
            <a:r>
              <a:rPr lang="de-DE" i="1" dirty="0" smtClean="0">
                <a:solidFill>
                  <a:schemeClr val="bg1"/>
                </a:solidFill>
                <a:latin typeface="Arial" panose="020B0604020202020204" pitchFamily="34" charset="0"/>
                <a:cs typeface="Arial" panose="020B0604020202020204" pitchFamily="34" charset="0"/>
              </a:rPr>
              <a:t>Was ist für Sie das Problem an dem Problem?</a:t>
            </a:r>
          </a:p>
          <a:p>
            <a:endParaRPr lang="de-DE"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35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Skalierungsfragen im Lösungsfokus</a:t>
            </a:r>
            <a:endParaRPr lang="de-DE" b="1" dirty="0">
              <a:solidFill>
                <a:srgbClr val="FF9900"/>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grpSp>
        <p:nvGrpSpPr>
          <p:cNvPr id="6" name="Gruppieren 5"/>
          <p:cNvGrpSpPr/>
          <p:nvPr/>
        </p:nvGrpSpPr>
        <p:grpSpPr>
          <a:xfrm>
            <a:off x="107504" y="764704"/>
            <a:ext cx="9036496" cy="779894"/>
            <a:chOff x="107504" y="1146230"/>
            <a:chExt cx="9036496" cy="779894"/>
          </a:xfrm>
        </p:grpSpPr>
        <p:grpSp>
          <p:nvGrpSpPr>
            <p:cNvPr id="5" name="Gruppieren 4"/>
            <p:cNvGrpSpPr/>
            <p:nvPr/>
          </p:nvGrpSpPr>
          <p:grpSpPr>
            <a:xfrm>
              <a:off x="107504" y="1484784"/>
              <a:ext cx="8520281" cy="441340"/>
              <a:chOff x="107504" y="1484784"/>
              <a:chExt cx="8520281" cy="441340"/>
            </a:xfrm>
          </p:grpSpPr>
          <p:cxnSp>
            <p:nvCxnSpPr>
              <p:cNvPr id="3" name="Gerade Verbindung mit Pfeil 2"/>
              <p:cNvCxnSpPr/>
              <p:nvPr/>
            </p:nvCxnSpPr>
            <p:spPr bwMode="auto">
              <a:xfrm>
                <a:off x="251520" y="1926124"/>
                <a:ext cx="8206680" cy="0"/>
              </a:xfrm>
              <a:prstGeom prst="straightConnector1">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4" name="Textfeld 3"/>
              <p:cNvSpPr txBox="1"/>
              <p:nvPr/>
            </p:nvSpPr>
            <p:spPr>
              <a:xfrm>
                <a:off x="107504" y="1484784"/>
                <a:ext cx="8520281" cy="369332"/>
              </a:xfrm>
              <a:prstGeom prst="rect">
                <a:avLst/>
              </a:prstGeom>
              <a:noFill/>
            </p:spPr>
            <p:txBody>
              <a:bodyPr wrap="non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1                                                                                                                            10 </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sp>
          <p:nvSpPr>
            <p:cNvPr id="14" name="Rectangle 17"/>
            <p:cNvSpPr>
              <a:spLocks noChangeArrowheads="1"/>
            </p:cNvSpPr>
            <p:nvPr/>
          </p:nvSpPr>
          <p:spPr bwMode="auto">
            <a:xfrm>
              <a:off x="111024" y="1146230"/>
              <a:ext cx="90329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tabLst>
                  <a:tab pos="457200" algn="l"/>
                </a:tabLst>
              </a:pPr>
              <a:r>
                <a:rPr lang="de-DE" sz="1600" b="1" dirty="0" smtClean="0">
                  <a:solidFill>
                    <a:srgbClr val="FF9900"/>
                  </a:solidFill>
                  <a:latin typeface="Arial" charset="0"/>
                  <a:cs typeface="Times New Roman" charset="0"/>
                  <a:sym typeface="Wingdings" pitchFamily="2" charset="2"/>
                </a:rPr>
                <a:t>Funktion</a:t>
              </a:r>
              <a:r>
                <a:rPr lang="de-DE" sz="1600" dirty="0" smtClean="0">
                  <a:solidFill>
                    <a:schemeClr val="bg1"/>
                  </a:solidFill>
                  <a:latin typeface="Arial" charset="0"/>
                  <a:cs typeface="Times New Roman" charset="0"/>
                  <a:sym typeface="Wingdings" pitchFamily="2" charset="2"/>
                </a:rPr>
                <a:t>: Sichtbarmachen von Unterschieden sowie Nutzbarmachen für intendierte</a:t>
              </a:r>
            </a:p>
            <a:p>
              <a:pPr>
                <a:tabLst>
                  <a:tab pos="457200" algn="l"/>
                </a:tabLst>
              </a:pPr>
              <a:r>
                <a:rPr lang="de-DE" sz="1600" dirty="0">
                  <a:solidFill>
                    <a:schemeClr val="bg1"/>
                  </a:solidFill>
                  <a:latin typeface="Arial" charset="0"/>
                  <a:cs typeface="Times New Roman" charset="0"/>
                  <a:sym typeface="Wingdings" pitchFamily="2" charset="2"/>
                </a:rPr>
                <a:t> </a:t>
              </a:r>
              <a:r>
                <a:rPr lang="de-DE" sz="1600" dirty="0" smtClean="0">
                  <a:solidFill>
                    <a:schemeClr val="bg1"/>
                  </a:solidFill>
                  <a:latin typeface="Arial" charset="0"/>
                  <a:cs typeface="Times New Roman" charset="0"/>
                  <a:sym typeface="Wingdings" pitchFamily="2" charset="2"/>
                </a:rPr>
                <a:t>                Veränderungen durch lösungsfokussierte </a:t>
              </a:r>
              <a:r>
                <a:rPr lang="de-DE" sz="1600" dirty="0" err="1" smtClean="0">
                  <a:solidFill>
                    <a:schemeClr val="bg1"/>
                  </a:solidFill>
                  <a:latin typeface="Arial" charset="0"/>
                  <a:cs typeface="Times New Roman" charset="0"/>
                  <a:sym typeface="Wingdings" pitchFamily="2" charset="2"/>
                </a:rPr>
                <a:t>Inhaltsgebung</a:t>
              </a:r>
              <a:endParaRPr lang="de-DE" sz="1600" dirty="0">
                <a:solidFill>
                  <a:schemeClr val="bg1"/>
                </a:solidFill>
                <a:latin typeface="Arial" charset="0"/>
                <a:cs typeface="Times New Roman" charset="0"/>
                <a:sym typeface="Wingdings" pitchFamily="2" charset="2"/>
              </a:endParaRPr>
            </a:p>
          </p:txBody>
        </p:sp>
      </p:grpSp>
      <p:grpSp>
        <p:nvGrpSpPr>
          <p:cNvPr id="8" name="Gruppieren 7"/>
          <p:cNvGrpSpPr/>
          <p:nvPr/>
        </p:nvGrpSpPr>
        <p:grpSpPr>
          <a:xfrm>
            <a:off x="107504" y="1772816"/>
            <a:ext cx="9036496" cy="779894"/>
            <a:chOff x="107504" y="2348880"/>
            <a:chExt cx="9036496" cy="779894"/>
          </a:xfrm>
        </p:grpSpPr>
        <p:grpSp>
          <p:nvGrpSpPr>
            <p:cNvPr id="17" name="Gruppieren 16"/>
            <p:cNvGrpSpPr/>
            <p:nvPr/>
          </p:nvGrpSpPr>
          <p:grpSpPr>
            <a:xfrm>
              <a:off x="107504" y="2348880"/>
              <a:ext cx="9036496" cy="779894"/>
              <a:chOff x="107504" y="1146230"/>
              <a:chExt cx="9036496" cy="779894"/>
            </a:xfrm>
          </p:grpSpPr>
          <p:grpSp>
            <p:nvGrpSpPr>
              <p:cNvPr id="18" name="Gruppieren 17"/>
              <p:cNvGrpSpPr/>
              <p:nvPr/>
            </p:nvGrpSpPr>
            <p:grpSpPr>
              <a:xfrm>
                <a:off x="107504" y="1484784"/>
                <a:ext cx="8520281" cy="441340"/>
                <a:chOff x="107504" y="1484784"/>
                <a:chExt cx="8520281" cy="441340"/>
              </a:xfrm>
            </p:grpSpPr>
            <p:cxnSp>
              <p:nvCxnSpPr>
                <p:cNvPr id="20" name="Gerade Verbindung mit Pfeil 19"/>
                <p:cNvCxnSpPr/>
                <p:nvPr/>
              </p:nvCxnSpPr>
              <p:spPr bwMode="auto">
                <a:xfrm>
                  <a:off x="251520" y="1926124"/>
                  <a:ext cx="8206680" cy="0"/>
                </a:xfrm>
                <a:prstGeom prst="straightConnector1">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21" name="Textfeld 20"/>
                <p:cNvSpPr txBox="1"/>
                <p:nvPr/>
              </p:nvSpPr>
              <p:spPr>
                <a:xfrm>
                  <a:off x="107504" y="1484784"/>
                  <a:ext cx="8520281" cy="369332"/>
                </a:xfrm>
                <a:prstGeom prst="rect">
                  <a:avLst/>
                </a:prstGeom>
                <a:noFill/>
              </p:spPr>
              <p:txBody>
                <a:bodyPr wrap="non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1                                                                                                                            10 </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sp>
            <p:nvSpPr>
              <p:cNvPr id="19" name="Rectangle 17"/>
              <p:cNvSpPr>
                <a:spLocks noChangeArrowheads="1"/>
              </p:cNvSpPr>
              <p:nvPr/>
            </p:nvSpPr>
            <p:spPr bwMode="auto">
              <a:xfrm>
                <a:off x="111024" y="1146230"/>
                <a:ext cx="90329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tabLst>
                    <a:tab pos="457200" algn="l"/>
                  </a:tabLst>
                </a:pPr>
                <a:r>
                  <a:rPr lang="de-DE" sz="1600" b="1" dirty="0" smtClean="0">
                    <a:solidFill>
                      <a:srgbClr val="FF9900"/>
                    </a:solidFill>
                    <a:latin typeface="Arial" charset="0"/>
                    <a:cs typeface="Times New Roman" charset="0"/>
                    <a:sym typeface="Wingdings" pitchFamily="2" charset="2"/>
                  </a:rPr>
                  <a:t>Standort</a:t>
                </a:r>
                <a:r>
                  <a:rPr lang="de-DE" sz="1600" dirty="0" smtClean="0">
                    <a:solidFill>
                      <a:schemeClr val="bg1"/>
                    </a:solidFill>
                    <a:latin typeface="Arial" charset="0"/>
                    <a:cs typeface="Times New Roman" charset="0"/>
                    <a:sym typeface="Wingdings" pitchFamily="2" charset="2"/>
                  </a:rPr>
                  <a:t>: Wo stehen Sie aktuell?</a:t>
                </a:r>
                <a:endParaRPr lang="de-DE" sz="1600" dirty="0">
                  <a:solidFill>
                    <a:schemeClr val="bg1"/>
                  </a:solidFill>
                  <a:latin typeface="Arial" charset="0"/>
                  <a:cs typeface="Times New Roman" charset="0"/>
                  <a:sym typeface="Wingdings" pitchFamily="2" charset="2"/>
                </a:endParaRPr>
              </a:p>
            </p:txBody>
          </p:sp>
        </p:grpSp>
        <p:sp>
          <p:nvSpPr>
            <p:cNvPr id="7" name="Pfeil nach unten 6"/>
            <p:cNvSpPr/>
            <p:nvPr/>
          </p:nvSpPr>
          <p:spPr bwMode="auto">
            <a:xfrm>
              <a:off x="2771800" y="2872100"/>
              <a:ext cx="360040" cy="256674"/>
            </a:xfrm>
            <a:prstGeom prst="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grpSp>
        <p:nvGrpSpPr>
          <p:cNvPr id="9" name="Gruppieren 8"/>
          <p:cNvGrpSpPr/>
          <p:nvPr/>
        </p:nvGrpSpPr>
        <p:grpSpPr>
          <a:xfrm>
            <a:off x="107504" y="2780928"/>
            <a:ext cx="9036496" cy="1152128"/>
            <a:chOff x="107504" y="2780928"/>
            <a:chExt cx="9036496" cy="1152128"/>
          </a:xfrm>
        </p:grpSpPr>
        <p:grpSp>
          <p:nvGrpSpPr>
            <p:cNvPr id="28" name="Gruppieren 27"/>
            <p:cNvGrpSpPr/>
            <p:nvPr/>
          </p:nvGrpSpPr>
          <p:grpSpPr>
            <a:xfrm>
              <a:off x="107504" y="2780928"/>
              <a:ext cx="9036496" cy="779894"/>
              <a:chOff x="107504" y="2348880"/>
              <a:chExt cx="9036496" cy="779894"/>
            </a:xfrm>
          </p:grpSpPr>
          <p:grpSp>
            <p:nvGrpSpPr>
              <p:cNvPr id="29" name="Gruppieren 28"/>
              <p:cNvGrpSpPr/>
              <p:nvPr/>
            </p:nvGrpSpPr>
            <p:grpSpPr>
              <a:xfrm>
                <a:off x="107504" y="2348880"/>
                <a:ext cx="9036496" cy="779894"/>
                <a:chOff x="107504" y="1146230"/>
                <a:chExt cx="9036496" cy="779894"/>
              </a:xfrm>
            </p:grpSpPr>
            <p:grpSp>
              <p:nvGrpSpPr>
                <p:cNvPr id="31" name="Gruppieren 30"/>
                <p:cNvGrpSpPr/>
                <p:nvPr/>
              </p:nvGrpSpPr>
              <p:grpSpPr>
                <a:xfrm>
                  <a:off x="107504" y="1484784"/>
                  <a:ext cx="8520281" cy="441340"/>
                  <a:chOff x="107504" y="1484784"/>
                  <a:chExt cx="8520281" cy="441340"/>
                </a:xfrm>
              </p:grpSpPr>
              <p:cxnSp>
                <p:nvCxnSpPr>
                  <p:cNvPr id="33" name="Gerade Verbindung mit Pfeil 32"/>
                  <p:cNvCxnSpPr/>
                  <p:nvPr/>
                </p:nvCxnSpPr>
                <p:spPr bwMode="auto">
                  <a:xfrm>
                    <a:off x="251520" y="1926124"/>
                    <a:ext cx="8206680" cy="0"/>
                  </a:xfrm>
                  <a:prstGeom prst="straightConnector1">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34" name="Textfeld 33"/>
                  <p:cNvSpPr txBox="1"/>
                  <p:nvPr/>
                </p:nvSpPr>
                <p:spPr>
                  <a:xfrm>
                    <a:off x="107504" y="1484784"/>
                    <a:ext cx="8520281" cy="369332"/>
                  </a:xfrm>
                  <a:prstGeom prst="rect">
                    <a:avLst/>
                  </a:prstGeom>
                  <a:noFill/>
                </p:spPr>
                <p:txBody>
                  <a:bodyPr wrap="non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1                                                                                                                            10 </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sp>
              <p:nvSpPr>
                <p:cNvPr id="32" name="Rectangle 17"/>
                <p:cNvSpPr>
                  <a:spLocks noChangeArrowheads="1"/>
                </p:cNvSpPr>
                <p:nvPr/>
              </p:nvSpPr>
              <p:spPr bwMode="auto">
                <a:xfrm>
                  <a:off x="111024" y="1146230"/>
                  <a:ext cx="90329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tabLst>
                      <a:tab pos="457200" algn="l"/>
                    </a:tabLst>
                  </a:pPr>
                  <a:r>
                    <a:rPr lang="de-DE" sz="1600" b="1" dirty="0" smtClean="0">
                      <a:solidFill>
                        <a:srgbClr val="FF9900"/>
                      </a:solidFill>
                      <a:latin typeface="Arial" charset="0"/>
                      <a:cs typeface="Times New Roman" charset="0"/>
                      <a:sym typeface="Wingdings" pitchFamily="2" charset="2"/>
                    </a:rPr>
                    <a:t>Ressourcenfokus</a:t>
                  </a:r>
                  <a:r>
                    <a:rPr lang="de-DE" sz="1600" dirty="0" smtClean="0">
                      <a:solidFill>
                        <a:schemeClr val="bg1"/>
                      </a:solidFill>
                      <a:latin typeface="Arial" charset="0"/>
                      <a:cs typeface="Times New Roman" charset="0"/>
                      <a:sym typeface="Wingdings" pitchFamily="2" charset="2"/>
                    </a:rPr>
                    <a:t>: Wieso dort und nicht etwas tiefer? Wie kommt das?</a:t>
                  </a:r>
                  <a:endParaRPr lang="de-DE" sz="1600" dirty="0">
                    <a:solidFill>
                      <a:schemeClr val="bg1"/>
                    </a:solidFill>
                    <a:latin typeface="Arial" charset="0"/>
                    <a:cs typeface="Times New Roman" charset="0"/>
                    <a:sym typeface="Wingdings" pitchFamily="2" charset="2"/>
                  </a:endParaRPr>
                </a:p>
              </p:txBody>
            </p:sp>
          </p:grpSp>
          <p:sp>
            <p:nvSpPr>
              <p:cNvPr id="30" name="Pfeil nach unten 29"/>
              <p:cNvSpPr/>
              <p:nvPr/>
            </p:nvSpPr>
            <p:spPr bwMode="auto">
              <a:xfrm>
                <a:off x="2771800" y="2872100"/>
                <a:ext cx="360040" cy="256674"/>
              </a:xfrm>
              <a:prstGeom prst="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sp>
          <p:nvSpPr>
            <p:cNvPr id="22" name="Geschweifte Klammer links 21"/>
            <p:cNvSpPr/>
            <p:nvPr/>
          </p:nvSpPr>
          <p:spPr bwMode="auto">
            <a:xfrm rot="16200000">
              <a:off x="1433809" y="2415045"/>
              <a:ext cx="372234" cy="2663788"/>
            </a:xfrm>
            <a:prstGeom prst="leftBrac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grpSp>
        <p:nvGrpSpPr>
          <p:cNvPr id="35" name="Gruppieren 34"/>
          <p:cNvGrpSpPr/>
          <p:nvPr/>
        </p:nvGrpSpPr>
        <p:grpSpPr>
          <a:xfrm>
            <a:off x="107504" y="4005064"/>
            <a:ext cx="9036496" cy="1139934"/>
            <a:chOff x="225011" y="4665330"/>
            <a:chExt cx="9036496" cy="1139934"/>
          </a:xfrm>
        </p:grpSpPr>
        <p:grpSp>
          <p:nvGrpSpPr>
            <p:cNvPr id="36" name="Gruppieren 35"/>
            <p:cNvGrpSpPr/>
            <p:nvPr/>
          </p:nvGrpSpPr>
          <p:grpSpPr>
            <a:xfrm>
              <a:off x="225011" y="4665330"/>
              <a:ext cx="9036496" cy="779894"/>
              <a:chOff x="107504" y="2348880"/>
              <a:chExt cx="9036496" cy="779894"/>
            </a:xfrm>
          </p:grpSpPr>
          <p:grpSp>
            <p:nvGrpSpPr>
              <p:cNvPr id="37" name="Gruppieren 36"/>
              <p:cNvGrpSpPr/>
              <p:nvPr/>
            </p:nvGrpSpPr>
            <p:grpSpPr>
              <a:xfrm>
                <a:off x="107504" y="2348880"/>
                <a:ext cx="9036496" cy="779894"/>
                <a:chOff x="107504" y="1146230"/>
                <a:chExt cx="9036496" cy="779894"/>
              </a:xfrm>
            </p:grpSpPr>
            <p:grpSp>
              <p:nvGrpSpPr>
                <p:cNvPr id="39" name="Gruppieren 38"/>
                <p:cNvGrpSpPr/>
                <p:nvPr/>
              </p:nvGrpSpPr>
              <p:grpSpPr>
                <a:xfrm>
                  <a:off x="107504" y="1484784"/>
                  <a:ext cx="8520281" cy="441340"/>
                  <a:chOff x="107504" y="1484784"/>
                  <a:chExt cx="8520281" cy="441340"/>
                </a:xfrm>
              </p:grpSpPr>
              <p:cxnSp>
                <p:nvCxnSpPr>
                  <p:cNvPr id="41" name="Gerade Verbindung mit Pfeil 40"/>
                  <p:cNvCxnSpPr/>
                  <p:nvPr/>
                </p:nvCxnSpPr>
                <p:spPr bwMode="auto">
                  <a:xfrm>
                    <a:off x="251520" y="1926124"/>
                    <a:ext cx="8206680" cy="0"/>
                  </a:xfrm>
                  <a:prstGeom prst="straightConnector1">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42" name="Textfeld 41"/>
                  <p:cNvSpPr txBox="1"/>
                  <p:nvPr/>
                </p:nvSpPr>
                <p:spPr>
                  <a:xfrm>
                    <a:off x="107504" y="1484784"/>
                    <a:ext cx="8520281" cy="369332"/>
                  </a:xfrm>
                  <a:prstGeom prst="rect">
                    <a:avLst/>
                  </a:prstGeom>
                  <a:noFill/>
                </p:spPr>
                <p:txBody>
                  <a:bodyPr wrap="non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1                                                                                                                            10 </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sp>
              <p:nvSpPr>
                <p:cNvPr id="40" name="Rectangle 17"/>
                <p:cNvSpPr>
                  <a:spLocks noChangeArrowheads="1"/>
                </p:cNvSpPr>
                <p:nvPr/>
              </p:nvSpPr>
              <p:spPr bwMode="auto">
                <a:xfrm>
                  <a:off x="111024" y="1146230"/>
                  <a:ext cx="90329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tabLst>
                      <a:tab pos="457200" algn="l"/>
                    </a:tabLst>
                  </a:pPr>
                  <a:r>
                    <a:rPr lang="de-DE" sz="1600" b="1" dirty="0" smtClean="0">
                      <a:solidFill>
                        <a:srgbClr val="FF9900"/>
                      </a:solidFill>
                      <a:latin typeface="Arial" charset="0"/>
                      <a:cs typeface="Times New Roman" charset="0"/>
                      <a:sym typeface="Wingdings" pitchFamily="2" charset="2"/>
                    </a:rPr>
                    <a:t>Veränderte Zukunft/ Lösungsbild</a:t>
                  </a:r>
                  <a:r>
                    <a:rPr lang="de-DE" sz="1600" dirty="0" smtClean="0">
                      <a:solidFill>
                        <a:schemeClr val="bg1"/>
                      </a:solidFill>
                      <a:latin typeface="Arial" charset="0"/>
                      <a:cs typeface="Times New Roman" charset="0"/>
                      <a:sym typeface="Wingdings" pitchFamily="2" charset="2"/>
                    </a:rPr>
                    <a:t>: </a:t>
                  </a:r>
                </a:p>
                <a:p>
                  <a:pPr>
                    <a:tabLst>
                      <a:tab pos="457200" algn="l"/>
                    </a:tabLst>
                  </a:pPr>
                  <a:r>
                    <a:rPr lang="de-DE" sz="1600" dirty="0">
                      <a:solidFill>
                        <a:schemeClr val="bg1"/>
                      </a:solidFill>
                      <a:latin typeface="Arial" charset="0"/>
                      <a:cs typeface="Times New Roman" charset="0"/>
                      <a:sym typeface="Wingdings" pitchFamily="2" charset="2"/>
                    </a:rPr>
                    <a:t>	</a:t>
                  </a:r>
                  <a:r>
                    <a:rPr lang="de-DE" sz="1600" dirty="0" smtClean="0">
                      <a:solidFill>
                        <a:schemeClr val="bg1"/>
                      </a:solidFill>
                      <a:latin typeface="Arial" charset="0"/>
                      <a:cs typeface="Times New Roman" charset="0"/>
                      <a:sym typeface="Wingdings" pitchFamily="2" charset="2"/>
                    </a:rPr>
                    <a:t>		Wo müssten Sie stehen damit es gut/ besser/ aushaltbar etc. ist?</a:t>
                  </a:r>
                  <a:endParaRPr lang="de-DE" sz="1600" dirty="0">
                    <a:solidFill>
                      <a:schemeClr val="bg1"/>
                    </a:solidFill>
                    <a:latin typeface="Arial" charset="0"/>
                    <a:cs typeface="Times New Roman" charset="0"/>
                    <a:sym typeface="Wingdings" pitchFamily="2" charset="2"/>
                  </a:endParaRPr>
                </a:p>
              </p:txBody>
            </p:sp>
          </p:grpSp>
          <p:sp>
            <p:nvSpPr>
              <p:cNvPr id="38" name="Pfeil nach unten 37"/>
              <p:cNvSpPr/>
              <p:nvPr/>
            </p:nvSpPr>
            <p:spPr bwMode="auto">
              <a:xfrm>
                <a:off x="2771800" y="2872100"/>
                <a:ext cx="360040" cy="256674"/>
              </a:xfrm>
              <a:prstGeom prst="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sp>
          <p:nvSpPr>
            <p:cNvPr id="43" name="Pfeil nach unten 42"/>
            <p:cNvSpPr/>
            <p:nvPr/>
          </p:nvSpPr>
          <p:spPr bwMode="auto">
            <a:xfrm>
              <a:off x="6516216" y="5188550"/>
              <a:ext cx="360040" cy="256674"/>
            </a:xfrm>
            <a:prstGeom prst="downArrow">
              <a:avLst/>
            </a:prstGeom>
            <a:solidFill>
              <a:srgbClr val="FF99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sp>
          <p:nvSpPr>
            <p:cNvPr id="44" name="Geschweifte Klammer links 43"/>
            <p:cNvSpPr/>
            <p:nvPr/>
          </p:nvSpPr>
          <p:spPr bwMode="auto">
            <a:xfrm rot="16200000">
              <a:off x="4734018" y="3843046"/>
              <a:ext cx="360040" cy="3564396"/>
            </a:xfrm>
            <a:prstGeom prst="leftBrac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grpSp>
        <p:nvGrpSpPr>
          <p:cNvPr id="2" name="Gruppieren 1"/>
          <p:cNvGrpSpPr/>
          <p:nvPr/>
        </p:nvGrpSpPr>
        <p:grpSpPr>
          <a:xfrm>
            <a:off x="107504" y="5085184"/>
            <a:ext cx="9036496" cy="1368152"/>
            <a:chOff x="107504" y="5085184"/>
            <a:chExt cx="9036496" cy="1368152"/>
          </a:xfrm>
        </p:grpSpPr>
        <p:grpSp>
          <p:nvGrpSpPr>
            <p:cNvPr id="46" name="Gruppieren 45"/>
            <p:cNvGrpSpPr/>
            <p:nvPr/>
          </p:nvGrpSpPr>
          <p:grpSpPr>
            <a:xfrm>
              <a:off x="107504" y="5085184"/>
              <a:ext cx="9036496" cy="1368152"/>
              <a:chOff x="225011" y="4665330"/>
              <a:chExt cx="9036496" cy="1368152"/>
            </a:xfrm>
          </p:grpSpPr>
          <p:grpSp>
            <p:nvGrpSpPr>
              <p:cNvPr id="47" name="Gruppieren 46"/>
              <p:cNvGrpSpPr/>
              <p:nvPr/>
            </p:nvGrpSpPr>
            <p:grpSpPr>
              <a:xfrm>
                <a:off x="225011" y="4665330"/>
                <a:ext cx="9036496" cy="1008112"/>
                <a:chOff x="107504" y="2348880"/>
                <a:chExt cx="9036496" cy="1008112"/>
              </a:xfrm>
            </p:grpSpPr>
            <p:grpSp>
              <p:nvGrpSpPr>
                <p:cNvPr id="50" name="Gruppieren 49"/>
                <p:cNvGrpSpPr/>
                <p:nvPr/>
              </p:nvGrpSpPr>
              <p:grpSpPr>
                <a:xfrm>
                  <a:off x="107504" y="2348880"/>
                  <a:ext cx="9036496" cy="1008112"/>
                  <a:chOff x="107504" y="1146230"/>
                  <a:chExt cx="9036496" cy="1008112"/>
                </a:xfrm>
              </p:grpSpPr>
              <p:grpSp>
                <p:nvGrpSpPr>
                  <p:cNvPr id="52" name="Gruppieren 51"/>
                  <p:cNvGrpSpPr/>
                  <p:nvPr/>
                </p:nvGrpSpPr>
                <p:grpSpPr>
                  <a:xfrm>
                    <a:off x="107504" y="1713002"/>
                    <a:ext cx="8520281" cy="441340"/>
                    <a:chOff x="107504" y="1713002"/>
                    <a:chExt cx="8520281" cy="441340"/>
                  </a:xfrm>
                </p:grpSpPr>
                <p:cxnSp>
                  <p:nvCxnSpPr>
                    <p:cNvPr id="54" name="Gerade Verbindung mit Pfeil 53"/>
                    <p:cNvCxnSpPr/>
                    <p:nvPr/>
                  </p:nvCxnSpPr>
                  <p:spPr bwMode="auto">
                    <a:xfrm>
                      <a:off x="251520" y="2154342"/>
                      <a:ext cx="8206680" cy="0"/>
                    </a:xfrm>
                    <a:prstGeom prst="straightConnector1">
                      <a:avLst/>
                    </a:prstGeom>
                    <a:ln>
                      <a:headEnd type="none" w="med" len="med"/>
                      <a:tailEnd type="arrow"/>
                    </a:ln>
                    <a:extLst/>
                  </p:spPr>
                  <p:style>
                    <a:lnRef idx="3">
                      <a:schemeClr val="dk1"/>
                    </a:lnRef>
                    <a:fillRef idx="0">
                      <a:schemeClr val="dk1"/>
                    </a:fillRef>
                    <a:effectRef idx="2">
                      <a:schemeClr val="dk1"/>
                    </a:effectRef>
                    <a:fontRef idx="minor">
                      <a:schemeClr val="tx1"/>
                    </a:fontRef>
                  </p:style>
                </p:cxnSp>
                <p:sp>
                  <p:nvSpPr>
                    <p:cNvPr id="55" name="Textfeld 54"/>
                    <p:cNvSpPr txBox="1"/>
                    <p:nvPr/>
                  </p:nvSpPr>
                  <p:spPr>
                    <a:xfrm>
                      <a:off x="107504" y="1713002"/>
                      <a:ext cx="8520281" cy="369332"/>
                    </a:xfrm>
                    <a:prstGeom prst="rect">
                      <a:avLst/>
                    </a:prstGeom>
                    <a:noFill/>
                  </p:spPr>
                  <p:txBody>
                    <a:bodyPr wrap="none" rtlCol="0">
                      <a:spAutoFit/>
                    </a:bodyPr>
                    <a:lstStyle/>
                    <a:p>
                      <a:r>
                        <a:rPr lang="de-D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1                                                                                                                            10 </a:t>
                      </a:r>
                      <a:endParaRPr lang="de-D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grpSp>
              <p:sp>
                <p:nvSpPr>
                  <p:cNvPr id="53" name="Rectangle 17"/>
                  <p:cNvSpPr>
                    <a:spLocks noChangeArrowheads="1"/>
                  </p:cNvSpPr>
                  <p:nvPr/>
                </p:nvSpPr>
                <p:spPr bwMode="auto">
                  <a:xfrm>
                    <a:off x="111024" y="1146230"/>
                    <a:ext cx="903297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tabLst>
                        <a:tab pos="457200" algn="l"/>
                      </a:tabLst>
                    </a:pPr>
                    <a:r>
                      <a:rPr lang="de-DE" sz="1600" b="1" dirty="0" smtClean="0">
                        <a:solidFill>
                          <a:srgbClr val="FF9900"/>
                        </a:solidFill>
                        <a:latin typeface="Arial" charset="0"/>
                        <a:cs typeface="Times New Roman" charset="0"/>
                        <a:sym typeface="Wingdings" pitchFamily="2" charset="2"/>
                      </a:rPr>
                      <a:t>Ziele/ Handlungsschritte</a:t>
                    </a:r>
                    <a:r>
                      <a:rPr lang="de-DE" sz="1600" dirty="0" smtClean="0">
                        <a:solidFill>
                          <a:schemeClr val="bg1"/>
                        </a:solidFill>
                        <a:latin typeface="Arial" charset="0"/>
                        <a:cs typeface="Times New Roman" charset="0"/>
                        <a:sym typeface="Wingdings" pitchFamily="2" charset="2"/>
                      </a:rPr>
                      <a:t>: </a:t>
                    </a:r>
                  </a:p>
                  <a:p>
                    <a:pPr>
                      <a:tabLst>
                        <a:tab pos="457200" algn="l"/>
                      </a:tabLst>
                    </a:pPr>
                    <a:r>
                      <a:rPr lang="de-DE" sz="1600" dirty="0">
                        <a:solidFill>
                          <a:schemeClr val="bg1"/>
                        </a:solidFill>
                        <a:latin typeface="Arial" charset="0"/>
                        <a:cs typeface="Times New Roman" charset="0"/>
                        <a:sym typeface="Wingdings" pitchFamily="2" charset="2"/>
                      </a:rPr>
                      <a:t>	</a:t>
                    </a:r>
                    <a:r>
                      <a:rPr lang="de-DE" sz="1600" dirty="0" smtClean="0">
                        <a:solidFill>
                          <a:schemeClr val="bg1"/>
                        </a:solidFill>
                        <a:latin typeface="Arial" charset="0"/>
                        <a:cs typeface="Times New Roman" charset="0"/>
                        <a:sym typeface="Wingdings" pitchFamily="2" charset="2"/>
                      </a:rPr>
                      <a:t>		Was wäre der erste kleine Hinweis, dass es in diese Richtung geht? </a:t>
                    </a:r>
                  </a:p>
                  <a:p>
                    <a:pPr>
                      <a:tabLst>
                        <a:tab pos="457200" algn="l"/>
                      </a:tabLst>
                    </a:pPr>
                    <a:r>
                      <a:rPr lang="de-DE" sz="1600" dirty="0">
                        <a:solidFill>
                          <a:schemeClr val="bg1"/>
                        </a:solidFill>
                        <a:latin typeface="Arial" charset="0"/>
                        <a:cs typeface="Times New Roman" charset="0"/>
                        <a:sym typeface="Wingdings" pitchFamily="2" charset="2"/>
                      </a:rPr>
                      <a:t>	</a:t>
                    </a:r>
                    <a:r>
                      <a:rPr lang="de-DE" sz="1600" dirty="0" smtClean="0">
                        <a:solidFill>
                          <a:schemeClr val="bg1"/>
                        </a:solidFill>
                        <a:latin typeface="Arial" charset="0"/>
                        <a:cs typeface="Times New Roman" charset="0"/>
                        <a:sym typeface="Wingdings" pitchFamily="2" charset="2"/>
                      </a:rPr>
                      <a:t>		Wo wäre das auf der Skala?</a:t>
                    </a:r>
                    <a:endParaRPr lang="de-DE" sz="1600" dirty="0">
                      <a:solidFill>
                        <a:schemeClr val="bg1"/>
                      </a:solidFill>
                      <a:latin typeface="Arial" charset="0"/>
                      <a:cs typeface="Times New Roman" charset="0"/>
                      <a:sym typeface="Wingdings" pitchFamily="2" charset="2"/>
                    </a:endParaRPr>
                  </a:p>
                </p:txBody>
              </p:sp>
            </p:grpSp>
            <p:sp>
              <p:nvSpPr>
                <p:cNvPr id="51" name="Pfeil nach unten 50"/>
                <p:cNvSpPr/>
                <p:nvPr/>
              </p:nvSpPr>
              <p:spPr bwMode="auto">
                <a:xfrm>
                  <a:off x="2771800" y="3100318"/>
                  <a:ext cx="360040" cy="256674"/>
                </a:xfrm>
                <a:prstGeom prst="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sp>
            <p:nvSpPr>
              <p:cNvPr id="48" name="Pfeil nach unten 47"/>
              <p:cNvSpPr/>
              <p:nvPr/>
            </p:nvSpPr>
            <p:spPr bwMode="auto">
              <a:xfrm>
                <a:off x="6516216" y="5416768"/>
                <a:ext cx="360040" cy="256674"/>
              </a:xfrm>
              <a:prstGeom prst="downArrow">
                <a:avLst/>
              </a:prstGeom>
              <a:solidFill>
                <a:srgbClr val="FF99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sp>
            <p:nvSpPr>
              <p:cNvPr id="49" name="Geschweifte Klammer links 48"/>
              <p:cNvSpPr/>
              <p:nvPr/>
            </p:nvSpPr>
            <p:spPr bwMode="auto">
              <a:xfrm rot="16200000">
                <a:off x="3208596" y="5596686"/>
                <a:ext cx="360040" cy="513551"/>
              </a:xfrm>
              <a:prstGeom prst="leftBrac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sp>
          <p:nvSpPr>
            <p:cNvPr id="56" name="Pfeil nach unten 55"/>
            <p:cNvSpPr/>
            <p:nvPr/>
          </p:nvSpPr>
          <p:spPr bwMode="auto">
            <a:xfrm>
              <a:off x="3347864" y="5836621"/>
              <a:ext cx="360040" cy="256674"/>
            </a:xfrm>
            <a:prstGeom prst="downArrow">
              <a:avLst/>
            </a:prstGeom>
            <a:solidFill>
              <a:srgbClr val="00B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endParaRPr>
            </a:p>
          </p:txBody>
        </p:sp>
      </p:grpSp>
    </p:spTree>
    <p:extLst>
      <p:ext uri="{BB962C8B-B14F-4D97-AF65-F5344CB8AC3E}">
        <p14:creationId xmlns:p14="http://schemas.microsoft.com/office/powerpoint/2010/main" xmlns="" val="11855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Skalierungsfragen im Lösungsfokus</a:t>
            </a:r>
            <a:endParaRPr lang="de-DE" b="1" dirty="0">
              <a:solidFill>
                <a:srgbClr val="FF9900"/>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764704"/>
            <a:ext cx="9144000" cy="923330"/>
          </a:xfrm>
          <a:prstGeom prst="rect">
            <a:avLst/>
          </a:prstGeom>
        </p:spPr>
        <p:txBody>
          <a:bodyPr wrap="square">
            <a:spAutoFit/>
          </a:bodyPr>
          <a:lstStyle/>
          <a:p>
            <a:r>
              <a:rPr lang="de-DE" dirty="0">
                <a:solidFill>
                  <a:schemeClr val="bg1"/>
                </a:solidFill>
                <a:latin typeface="Arial" panose="020B0604020202020204" pitchFamily="34" charset="0"/>
                <a:cs typeface="Arial" panose="020B0604020202020204" pitchFamily="34" charset="0"/>
              </a:rPr>
              <a:t>Skalierungsfragen sind ein Unterstützungsinstrument, mit dem die </a:t>
            </a:r>
            <a:r>
              <a:rPr lang="de-DE" dirty="0" smtClean="0">
                <a:solidFill>
                  <a:schemeClr val="bg1"/>
                </a:solidFill>
                <a:latin typeface="Arial" panose="020B0604020202020204" pitchFamily="34" charset="0"/>
                <a:cs typeface="Arial" panose="020B0604020202020204" pitchFamily="34" charset="0"/>
              </a:rPr>
              <a:t>Beraterin der </a:t>
            </a:r>
            <a:r>
              <a:rPr lang="de-DE" dirty="0">
                <a:solidFill>
                  <a:schemeClr val="bg1"/>
                </a:solidFill>
                <a:latin typeface="Arial" panose="020B0604020202020204" pitchFamily="34" charset="0"/>
                <a:cs typeface="Arial" panose="020B0604020202020204" pitchFamily="34" charset="0"/>
              </a:rPr>
              <a:t>Klientin helfen kann, komplexe und intuitive Beobachtungen über vergangene Erfahrungen sowie Einschätzungen zukünftiger Möglichkeiten auszudrücken</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0" y="1829723"/>
            <a:ext cx="9144000" cy="1477328"/>
          </a:xfrm>
          <a:prstGeom prst="rect">
            <a:avLst/>
          </a:prstGeom>
        </p:spPr>
        <p:txBody>
          <a:bodyPr wrap="square">
            <a:spAutoFit/>
          </a:bodyPr>
          <a:lstStyle/>
          <a:p>
            <a:r>
              <a:rPr lang="de-DE" dirty="0" smtClean="0">
                <a:solidFill>
                  <a:schemeClr val="bg1"/>
                </a:solidFill>
                <a:latin typeface="Arial" panose="020B0604020202020204" pitchFamily="34" charset="0"/>
                <a:cs typeface="Arial" panose="020B0604020202020204" pitchFamily="34" charset="0"/>
              </a:rPr>
              <a:t>Skalierungsfragen </a:t>
            </a:r>
            <a:r>
              <a:rPr lang="de-DE" dirty="0">
                <a:solidFill>
                  <a:schemeClr val="bg1"/>
                </a:solidFill>
                <a:latin typeface="Arial" panose="020B0604020202020204" pitchFamily="34" charset="0"/>
                <a:cs typeface="Arial" panose="020B0604020202020204" pitchFamily="34" charset="0"/>
              </a:rPr>
              <a:t>laden </a:t>
            </a:r>
            <a:r>
              <a:rPr lang="de-DE" dirty="0" smtClean="0">
                <a:solidFill>
                  <a:schemeClr val="bg1"/>
                </a:solidFill>
                <a:latin typeface="Arial" panose="020B0604020202020204" pitchFamily="34" charset="0"/>
                <a:cs typeface="Arial" panose="020B0604020202020204" pitchFamily="34" charset="0"/>
              </a:rPr>
              <a:t>den Klienten </a:t>
            </a:r>
            <a:r>
              <a:rPr lang="de-DE" dirty="0">
                <a:solidFill>
                  <a:schemeClr val="bg1"/>
                </a:solidFill>
                <a:latin typeface="Arial" panose="020B0604020202020204" pitchFamily="34" charset="0"/>
                <a:cs typeface="Arial" panose="020B0604020202020204" pitchFamily="34" charset="0"/>
              </a:rPr>
              <a:t>ein, </a:t>
            </a:r>
            <a:r>
              <a:rPr lang="de-DE" dirty="0" smtClean="0">
                <a:solidFill>
                  <a:schemeClr val="bg1"/>
                </a:solidFill>
                <a:latin typeface="Arial" panose="020B0604020202020204" pitchFamily="34" charset="0"/>
                <a:cs typeface="Arial" panose="020B0604020202020204" pitchFamily="34" charset="0"/>
              </a:rPr>
              <a:t>seine Einschätzung </a:t>
            </a:r>
            <a:r>
              <a:rPr lang="de-DE" dirty="0">
                <a:solidFill>
                  <a:schemeClr val="bg1"/>
                </a:solidFill>
                <a:latin typeface="Arial" panose="020B0604020202020204" pitchFamily="34" charset="0"/>
                <a:cs typeface="Arial" panose="020B0604020202020204" pitchFamily="34" charset="0"/>
              </a:rPr>
              <a:t>auf einer Skala von 1 bis 10 zu verdeutlichen. </a:t>
            </a:r>
            <a:endParaRPr lang="de-DE" dirty="0" smtClean="0">
              <a:solidFill>
                <a:schemeClr val="bg1"/>
              </a:solidFill>
              <a:latin typeface="Arial" panose="020B0604020202020204" pitchFamily="34" charset="0"/>
              <a:cs typeface="Arial" panose="020B0604020202020204" pitchFamily="34" charset="0"/>
            </a:endParaRPr>
          </a:p>
          <a:p>
            <a:r>
              <a:rPr lang="de-DE" dirty="0" smtClean="0">
                <a:solidFill>
                  <a:schemeClr val="bg1"/>
                </a:solidFill>
                <a:latin typeface="Arial" panose="020B0604020202020204" pitchFamily="34" charset="0"/>
                <a:cs typeface="Arial" panose="020B0604020202020204" pitchFamily="34" charset="0"/>
              </a:rPr>
              <a:t>Das </a:t>
            </a:r>
            <a:r>
              <a:rPr lang="de-DE" dirty="0">
                <a:solidFill>
                  <a:schemeClr val="bg1"/>
                </a:solidFill>
                <a:latin typeface="Arial" panose="020B0604020202020204" pitchFamily="34" charset="0"/>
                <a:cs typeface="Arial" panose="020B0604020202020204" pitchFamily="34" charset="0"/>
              </a:rPr>
              <a:t>Skalieren ist somit eine nützliche und unkomplizierte Technik, die komplexen Aspekte im Leben </a:t>
            </a:r>
            <a:r>
              <a:rPr lang="de-DE" dirty="0" smtClean="0">
                <a:solidFill>
                  <a:schemeClr val="bg1"/>
                </a:solidFill>
                <a:latin typeface="Arial" panose="020B0604020202020204" pitchFamily="34" charset="0"/>
                <a:cs typeface="Arial" panose="020B0604020202020204" pitchFamily="34" charset="0"/>
              </a:rPr>
              <a:t>eines Klienten </a:t>
            </a:r>
            <a:r>
              <a:rPr lang="de-DE" dirty="0">
                <a:solidFill>
                  <a:schemeClr val="bg1"/>
                </a:solidFill>
                <a:latin typeface="Arial" panose="020B0604020202020204" pitchFamily="34" charset="0"/>
                <a:cs typeface="Arial" panose="020B0604020202020204" pitchFamily="34" charset="0"/>
              </a:rPr>
              <a:t>für </a:t>
            </a:r>
            <a:r>
              <a:rPr lang="de-DE" dirty="0" smtClean="0">
                <a:solidFill>
                  <a:schemeClr val="bg1"/>
                </a:solidFill>
                <a:latin typeface="Arial" panose="020B0604020202020204" pitchFamily="34" charset="0"/>
                <a:cs typeface="Arial" panose="020B0604020202020204" pitchFamily="34" charset="0"/>
              </a:rPr>
              <a:t>ihn selbst </a:t>
            </a:r>
            <a:r>
              <a:rPr lang="de-DE" dirty="0">
                <a:solidFill>
                  <a:schemeClr val="bg1"/>
                </a:solidFill>
                <a:latin typeface="Arial" panose="020B0604020202020204" pitchFamily="34" charset="0"/>
                <a:cs typeface="Arial" panose="020B0604020202020204" pitchFamily="34" charset="0"/>
              </a:rPr>
              <a:t>und für </a:t>
            </a:r>
            <a:r>
              <a:rPr lang="de-DE" dirty="0" smtClean="0">
                <a:solidFill>
                  <a:schemeClr val="bg1"/>
                </a:solidFill>
                <a:latin typeface="Arial" panose="020B0604020202020204" pitchFamily="34" charset="0"/>
                <a:cs typeface="Arial" panose="020B0604020202020204" pitchFamily="34" charset="0"/>
              </a:rPr>
              <a:t>den Berater konkreter </a:t>
            </a:r>
            <a:r>
              <a:rPr lang="de-DE" dirty="0">
                <a:solidFill>
                  <a:schemeClr val="bg1"/>
                </a:solidFill>
                <a:latin typeface="Arial" panose="020B0604020202020204" pitchFamily="34" charset="0"/>
                <a:cs typeface="Arial" panose="020B0604020202020204" pitchFamily="34" charset="0"/>
              </a:rPr>
              <a:t>und zugänglicher zu machen</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15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Skalierungsfragen im Lösungsfokus</a:t>
            </a:r>
            <a:endParaRPr lang="de-DE" b="1" dirty="0">
              <a:solidFill>
                <a:srgbClr val="FF9900"/>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764704"/>
            <a:ext cx="9144000" cy="369332"/>
          </a:xfrm>
          <a:prstGeom prst="rect">
            <a:avLst/>
          </a:prstGeom>
        </p:spPr>
        <p:txBody>
          <a:bodyPr wrap="square">
            <a:spAutoFit/>
          </a:bodyPr>
          <a:lstStyle/>
          <a:p>
            <a:r>
              <a:rPr lang="de-DE" dirty="0" smtClean="0">
                <a:solidFill>
                  <a:schemeClr val="bg1"/>
                </a:solidFill>
                <a:latin typeface="Arial" panose="020B0604020202020204" pitchFamily="34" charset="0"/>
                <a:cs typeface="Arial" panose="020B0604020202020204" pitchFamily="34" charset="0"/>
              </a:rPr>
              <a:t>Die </a:t>
            </a:r>
            <a:r>
              <a:rPr lang="de-DE" dirty="0">
                <a:solidFill>
                  <a:schemeClr val="bg1"/>
                </a:solidFill>
                <a:latin typeface="Arial" panose="020B0604020202020204" pitchFamily="34" charset="0"/>
                <a:cs typeface="Arial" panose="020B0604020202020204" pitchFamily="34" charset="0"/>
              </a:rPr>
              <a:t>Anwendungsmöglichkeiten von Skalierungsfragen sind sehr </a:t>
            </a:r>
            <a:r>
              <a:rPr lang="de-DE" dirty="0" smtClean="0">
                <a:solidFill>
                  <a:schemeClr val="bg1"/>
                </a:solidFill>
                <a:latin typeface="Arial" panose="020B0604020202020204" pitchFamily="34" charset="0"/>
                <a:cs typeface="Arial" panose="020B0604020202020204" pitchFamily="34" charset="0"/>
              </a:rPr>
              <a:t>vielfältig:</a:t>
            </a:r>
            <a:endParaRPr lang="de-DE"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0" y="1231007"/>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Realisierbarkeit</a:t>
            </a:r>
            <a:r>
              <a:rPr lang="de-DE" dirty="0">
                <a:solidFill>
                  <a:schemeClr val="bg1"/>
                </a:solidFill>
                <a:latin typeface="Arial" panose="020B0604020202020204" pitchFamily="34" charset="0"/>
                <a:cs typeface="Arial" panose="020B0604020202020204" pitchFamily="34" charset="0"/>
              </a:rPr>
              <a:t>: Für wie wahrscheinlich halten Sie es, dass dieses schöne Bild in dieser Form Wirklichkeit werden kann? Was lässt Sie das denken? </a:t>
            </a:r>
          </a:p>
        </p:txBody>
      </p:sp>
      <p:sp>
        <p:nvSpPr>
          <p:cNvPr id="7" name="Rechteck 6"/>
          <p:cNvSpPr/>
          <p:nvPr/>
        </p:nvSpPr>
        <p:spPr>
          <a:xfrm>
            <a:off x="0" y="1917987"/>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Motivation/Zuversicht</a:t>
            </a:r>
            <a:r>
              <a:rPr lang="de-DE" dirty="0">
                <a:solidFill>
                  <a:schemeClr val="bg1"/>
                </a:solidFill>
                <a:latin typeface="Arial" panose="020B0604020202020204" pitchFamily="34" charset="0"/>
                <a:cs typeface="Arial" panose="020B0604020202020204" pitchFamily="34" charset="0"/>
              </a:rPr>
              <a:t>: Wie zuversichtlich sind Sie, dass Sie dieses Ziel erreichen, wenn Sie hart daran arbeiten? </a:t>
            </a:r>
          </a:p>
        </p:txBody>
      </p:sp>
      <p:sp>
        <p:nvSpPr>
          <p:cNvPr id="8" name="Rechteck 7"/>
          <p:cNvSpPr/>
          <p:nvPr/>
        </p:nvSpPr>
        <p:spPr>
          <a:xfrm>
            <a:off x="0" y="2604968"/>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Ausgangspunkt</a:t>
            </a:r>
            <a:r>
              <a:rPr lang="de-DE" dirty="0">
                <a:solidFill>
                  <a:schemeClr val="bg1"/>
                </a:solidFill>
                <a:latin typeface="Arial" panose="020B0604020202020204" pitchFamily="34" charset="0"/>
                <a:cs typeface="Arial" panose="020B0604020202020204" pitchFamily="34" charset="0"/>
              </a:rPr>
              <a:t>: Wenn Sie Ihr Wunderbild betrachten, wo auf einer Skala von 0 bis 10 stehen Sie jetzt? </a:t>
            </a:r>
          </a:p>
        </p:txBody>
      </p:sp>
      <p:sp>
        <p:nvSpPr>
          <p:cNvPr id="9" name="Rechteck 8"/>
          <p:cNvSpPr/>
          <p:nvPr/>
        </p:nvSpPr>
        <p:spPr>
          <a:xfrm>
            <a:off x="0" y="3325048"/>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smtClean="0">
                <a:solidFill>
                  <a:srgbClr val="FF9900"/>
                </a:solidFill>
                <a:latin typeface="Arial" panose="020B0604020202020204" pitchFamily="34" charset="0"/>
                <a:cs typeface="Arial" panose="020B0604020202020204" pitchFamily="34" charset="0"/>
              </a:rPr>
              <a:t>Lösungsbild</a:t>
            </a:r>
            <a:r>
              <a:rPr lang="de-DE" dirty="0" smtClean="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müsste passieren, dass Sie auf die Stufe ... kommen? Was müssten Sie verändern? Was müssten Sie dafür tun? </a:t>
            </a:r>
          </a:p>
        </p:txBody>
      </p:sp>
      <p:sp>
        <p:nvSpPr>
          <p:cNvPr id="11" name="Rechteck 10"/>
          <p:cNvSpPr/>
          <p:nvPr/>
        </p:nvSpPr>
        <p:spPr>
          <a:xfrm>
            <a:off x="0" y="4122946"/>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Nächster Schritt</a:t>
            </a:r>
            <a:r>
              <a:rPr lang="de-DE" dirty="0">
                <a:solidFill>
                  <a:schemeClr val="bg1"/>
                </a:solidFill>
                <a:latin typeface="Arial" panose="020B0604020202020204" pitchFamily="34" charset="0"/>
                <a:cs typeface="Arial" panose="020B0604020202020204" pitchFamily="34" charset="0"/>
              </a:rPr>
              <a:t>: Wo stehen Sie heute bei Ihrem Wunsch, das Ziel zu erreichen. Was hat sich verbessert? Was haben sie anders gemacht? </a:t>
            </a:r>
          </a:p>
        </p:txBody>
      </p:sp>
      <p:sp>
        <p:nvSpPr>
          <p:cNvPr id="12" name="Rechteck 11"/>
          <p:cNvSpPr/>
          <p:nvPr/>
        </p:nvSpPr>
        <p:spPr>
          <a:xfrm>
            <a:off x="0" y="4881934"/>
            <a:ext cx="9144000" cy="923330"/>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Ausnahme</a:t>
            </a:r>
            <a:r>
              <a:rPr lang="de-DE" dirty="0">
                <a:solidFill>
                  <a:schemeClr val="bg1"/>
                </a:solidFill>
                <a:latin typeface="Arial" panose="020B0604020202020204" pitchFamily="34" charset="0"/>
                <a:cs typeface="Arial" panose="020B0604020202020204" pitchFamily="34" charset="0"/>
              </a:rPr>
              <a:t>: Wenn Sie diese Ausnahme von dem Problem mit Ihrem Wunschbild vergleichen, wo auf einer Skala von 1 bis 10 würden Sie sie </a:t>
            </a:r>
            <a:r>
              <a:rPr lang="de-DE" dirty="0" smtClean="0">
                <a:solidFill>
                  <a:schemeClr val="bg1"/>
                </a:solidFill>
                <a:latin typeface="Arial" panose="020B0604020202020204" pitchFamily="34" charset="0"/>
                <a:cs typeface="Arial" panose="020B0604020202020204" pitchFamily="34" charset="0"/>
              </a:rPr>
              <a:t>einordnen? </a:t>
            </a:r>
            <a:endParaRPr lang="de-DE" dirty="0">
              <a:solidFill>
                <a:schemeClr val="bg1"/>
              </a:solidFill>
              <a:latin typeface="Arial" panose="020B0604020202020204" pitchFamily="34" charset="0"/>
              <a:cs typeface="Arial" panose="020B0604020202020204" pitchFamily="34" charset="0"/>
            </a:endParaRPr>
          </a:p>
          <a:p>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434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Skalierungsfragen im Lösungsfokus</a:t>
            </a:r>
            <a:endParaRPr lang="de-DE" b="1" dirty="0">
              <a:solidFill>
                <a:srgbClr val="FF9900"/>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3" name="Rechteck 2"/>
          <p:cNvSpPr/>
          <p:nvPr/>
        </p:nvSpPr>
        <p:spPr>
          <a:xfrm>
            <a:off x="24437" y="711299"/>
            <a:ext cx="9144000" cy="369332"/>
          </a:xfrm>
          <a:prstGeom prst="rect">
            <a:avLst/>
          </a:prstGeom>
        </p:spPr>
        <p:txBody>
          <a:bodyPr wrap="square">
            <a:spAutoFit/>
          </a:bodyPr>
          <a:lstStyle/>
          <a:p>
            <a:r>
              <a:rPr lang="de-DE" b="1" dirty="0" smtClean="0">
                <a:solidFill>
                  <a:schemeClr val="bg1"/>
                </a:solidFill>
              </a:rPr>
              <a:t>Eine kleine </a:t>
            </a:r>
            <a:r>
              <a:rPr lang="de-DE" b="1" dirty="0">
                <a:solidFill>
                  <a:schemeClr val="bg1"/>
                </a:solidFill>
              </a:rPr>
              <a:t>Übungssequenz in 5 </a:t>
            </a:r>
            <a:r>
              <a:rPr lang="de-DE" b="1" dirty="0" smtClean="0">
                <a:solidFill>
                  <a:schemeClr val="bg1"/>
                </a:solidFill>
              </a:rPr>
              <a:t>Schritten</a:t>
            </a:r>
            <a:endParaRPr lang="de-DE" sz="1200" dirty="0">
              <a:solidFill>
                <a:schemeClr val="bg1"/>
              </a:solidFill>
            </a:endParaRPr>
          </a:p>
        </p:txBody>
      </p:sp>
      <p:sp>
        <p:nvSpPr>
          <p:cNvPr id="7" name="Rechteck 6"/>
          <p:cNvSpPr/>
          <p:nvPr/>
        </p:nvSpPr>
        <p:spPr>
          <a:xfrm>
            <a:off x="24437" y="997560"/>
            <a:ext cx="9144000" cy="830997"/>
          </a:xfrm>
          <a:prstGeom prst="rect">
            <a:avLst/>
          </a:prstGeom>
        </p:spPr>
        <p:txBody>
          <a:bodyPr wrap="square">
            <a:spAutoFit/>
          </a:bodyPr>
          <a:lstStyle/>
          <a:p>
            <a:r>
              <a:rPr lang="de-DE" sz="1600" dirty="0" smtClean="0">
                <a:solidFill>
                  <a:schemeClr val="bg1"/>
                </a:solidFill>
              </a:rPr>
              <a:t>Auf einer </a:t>
            </a:r>
            <a:r>
              <a:rPr lang="de-DE" sz="1600" dirty="0">
                <a:solidFill>
                  <a:schemeClr val="bg1"/>
                </a:solidFill>
              </a:rPr>
              <a:t>Skala von 1 bis 10…wenn 10 bedeutet, dein Problem/ Anliegen ist gelöst und 1 </a:t>
            </a:r>
            <a:r>
              <a:rPr lang="de-DE" sz="1600" dirty="0" smtClean="0">
                <a:solidFill>
                  <a:schemeClr val="bg1"/>
                </a:solidFill>
              </a:rPr>
              <a:t>bedeutet, </a:t>
            </a:r>
            <a:r>
              <a:rPr lang="de-DE" sz="1600" dirty="0">
                <a:solidFill>
                  <a:schemeClr val="bg1"/>
                </a:solidFill>
              </a:rPr>
              <a:t>dass Dein Problem/ Anliegen so schlimm ist wie nur vorstellbar …wo würdest Du im Moment Dein Problem/ Anliegen einschätzen?</a:t>
            </a:r>
          </a:p>
        </p:txBody>
      </p:sp>
      <p:sp>
        <p:nvSpPr>
          <p:cNvPr id="9" name="Rechteck 8"/>
          <p:cNvSpPr/>
          <p:nvPr/>
        </p:nvSpPr>
        <p:spPr>
          <a:xfrm>
            <a:off x="24437" y="1772816"/>
            <a:ext cx="9144000" cy="861774"/>
          </a:xfrm>
          <a:prstGeom prst="rect">
            <a:avLst/>
          </a:prstGeom>
        </p:spPr>
        <p:txBody>
          <a:bodyPr wrap="square">
            <a:spAutoFit/>
          </a:bodyPr>
          <a:lstStyle/>
          <a:p>
            <a:r>
              <a:rPr lang="de-DE" sz="1600" dirty="0" smtClean="0">
                <a:solidFill>
                  <a:schemeClr val="bg1"/>
                </a:solidFill>
              </a:rPr>
              <a:t>Was </a:t>
            </a:r>
            <a:r>
              <a:rPr lang="de-DE" sz="1600" smtClean="0">
                <a:solidFill>
                  <a:schemeClr val="bg1"/>
                </a:solidFill>
              </a:rPr>
              <a:t>macht es, </a:t>
            </a:r>
            <a:r>
              <a:rPr lang="de-DE" sz="1600" dirty="0" smtClean="0">
                <a:solidFill>
                  <a:schemeClr val="bg1"/>
                </a:solidFill>
              </a:rPr>
              <a:t>dass du auf x bist und nicht ein oder zwei Punkte tiefer? Was klappt?</a:t>
            </a:r>
          </a:p>
          <a:p>
            <a:r>
              <a:rPr lang="de-DE" sz="1600" b="1" dirty="0" smtClean="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 </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a:t>
            </a:r>
            <a:endParaRPr lang="de-DE" sz="1600" dirty="0">
              <a:solidFill>
                <a:schemeClr val="bg1"/>
              </a:solidFill>
            </a:endParaRPr>
          </a:p>
        </p:txBody>
      </p:sp>
      <p:sp>
        <p:nvSpPr>
          <p:cNvPr id="11" name="Rechteck 10"/>
          <p:cNvSpPr/>
          <p:nvPr/>
        </p:nvSpPr>
        <p:spPr>
          <a:xfrm>
            <a:off x="24437" y="2607290"/>
            <a:ext cx="9144000" cy="1107996"/>
          </a:xfrm>
          <a:prstGeom prst="rect">
            <a:avLst/>
          </a:prstGeom>
        </p:spPr>
        <p:txBody>
          <a:bodyPr wrap="square">
            <a:spAutoFit/>
          </a:bodyPr>
          <a:lstStyle/>
          <a:p>
            <a:r>
              <a:rPr lang="de-DE" sz="1600" dirty="0" smtClean="0">
                <a:solidFill>
                  <a:schemeClr val="bg1"/>
                </a:solidFill>
              </a:rPr>
              <a:t>Wo müsstest Du auf der Skala sein, um zu sagen, es ist okay und gut aushaltbar?</a:t>
            </a:r>
          </a:p>
          <a:p>
            <a:r>
              <a:rPr lang="de-DE" sz="1600" dirty="0" smtClean="0">
                <a:solidFill>
                  <a:schemeClr val="bg1"/>
                </a:solidFill>
              </a:rPr>
              <a:t>Was wäre dann anders auf diesem Skalenpunkt?</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 </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a:t>
            </a:r>
            <a:endParaRPr lang="de-DE" sz="1600" dirty="0">
              <a:solidFill>
                <a:schemeClr val="bg1"/>
              </a:solidFill>
            </a:endParaRPr>
          </a:p>
        </p:txBody>
      </p:sp>
      <p:sp>
        <p:nvSpPr>
          <p:cNvPr id="12" name="Rechteck 11"/>
          <p:cNvSpPr/>
          <p:nvPr/>
        </p:nvSpPr>
        <p:spPr>
          <a:xfrm>
            <a:off x="24437" y="3724577"/>
            <a:ext cx="9144000" cy="861774"/>
          </a:xfrm>
          <a:prstGeom prst="rect">
            <a:avLst/>
          </a:prstGeom>
        </p:spPr>
        <p:txBody>
          <a:bodyPr wrap="square">
            <a:spAutoFit/>
          </a:bodyPr>
          <a:lstStyle/>
          <a:p>
            <a:r>
              <a:rPr lang="de-DE" sz="1600" dirty="0" smtClean="0">
                <a:solidFill>
                  <a:schemeClr val="bg1"/>
                </a:solidFill>
              </a:rPr>
              <a:t>Woran würdest Du als aller erstes merken, dass es ein kleines bisschen in diese Richtung geht?</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 </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a:t>
            </a:r>
          </a:p>
        </p:txBody>
      </p:sp>
      <p:sp>
        <p:nvSpPr>
          <p:cNvPr id="14" name="Rechteck 13"/>
          <p:cNvSpPr/>
          <p:nvPr/>
        </p:nvSpPr>
        <p:spPr>
          <a:xfrm>
            <a:off x="24437" y="4509120"/>
            <a:ext cx="9144000" cy="1107996"/>
          </a:xfrm>
          <a:prstGeom prst="rect">
            <a:avLst/>
          </a:prstGeom>
        </p:spPr>
        <p:txBody>
          <a:bodyPr wrap="square">
            <a:spAutoFit/>
          </a:bodyPr>
          <a:lstStyle/>
          <a:p>
            <a:r>
              <a:rPr lang="de-DE" sz="1600" dirty="0" smtClean="0">
                <a:solidFill>
                  <a:schemeClr val="bg1"/>
                </a:solidFill>
              </a:rPr>
              <a:t>Wann gab es mal Momente in Deinem Leben, als es ein kleines bisschen in diese Richtung ging?</a:t>
            </a:r>
          </a:p>
          <a:p>
            <a:r>
              <a:rPr lang="de-DE" sz="1600" dirty="0" smtClean="0">
                <a:solidFill>
                  <a:schemeClr val="bg1"/>
                </a:solidFill>
              </a:rPr>
              <a:t>Was war da anders?</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 </a:t>
            </a:r>
          </a:p>
          <a:p>
            <a:r>
              <a:rPr lang="de-DE" sz="1600" b="1" dirty="0">
                <a:solidFill>
                  <a:srgbClr val="FF9900"/>
                </a:solidFill>
                <a:latin typeface="Arial" panose="020B0604020202020204" pitchFamily="34" charset="0"/>
                <a:cs typeface="Arial" panose="020B0604020202020204" pitchFamily="34" charset="0"/>
              </a:rPr>
              <a:t>&gt;&gt;&gt; </a:t>
            </a:r>
            <a:r>
              <a:rPr lang="de-DE" sz="1600" dirty="0" smtClean="0">
                <a:solidFill>
                  <a:schemeClr val="bg1"/>
                </a:solidFill>
              </a:rPr>
              <a:t>Was noch?</a:t>
            </a:r>
          </a:p>
        </p:txBody>
      </p:sp>
      <p:sp>
        <p:nvSpPr>
          <p:cNvPr id="15" name="Rechteck 14"/>
          <p:cNvSpPr/>
          <p:nvPr/>
        </p:nvSpPr>
        <p:spPr>
          <a:xfrm>
            <a:off x="24437" y="5652537"/>
            <a:ext cx="9144000" cy="830997"/>
          </a:xfrm>
          <a:prstGeom prst="rect">
            <a:avLst/>
          </a:prstGeom>
        </p:spPr>
        <p:txBody>
          <a:bodyPr wrap="square">
            <a:spAutoFit/>
          </a:bodyPr>
          <a:lstStyle/>
          <a:p>
            <a:r>
              <a:rPr lang="de-DE" sz="1600" b="1" dirty="0" smtClean="0">
                <a:solidFill>
                  <a:srgbClr val="FF9900"/>
                </a:solidFill>
              </a:rPr>
              <a:t>Und zum Abschluss:</a:t>
            </a:r>
          </a:p>
          <a:p>
            <a:r>
              <a:rPr lang="de-DE" sz="1600" dirty="0" smtClean="0">
                <a:solidFill>
                  <a:schemeClr val="bg1"/>
                </a:solidFill>
              </a:rPr>
              <a:t>Ehrliche Wertschätzung geben…</a:t>
            </a:r>
          </a:p>
          <a:p>
            <a:r>
              <a:rPr lang="de-DE" sz="1600" dirty="0" smtClean="0">
                <a:solidFill>
                  <a:schemeClr val="bg1"/>
                </a:solidFill>
              </a:rPr>
              <a:t>	</a:t>
            </a:r>
            <a:r>
              <a:rPr lang="de-DE" sz="1600" i="1" dirty="0" smtClean="0">
                <a:solidFill>
                  <a:schemeClr val="bg1"/>
                </a:solidFill>
              </a:rPr>
              <a:t>Mich beeindruckt, dass Du….</a:t>
            </a:r>
          </a:p>
        </p:txBody>
      </p:sp>
    </p:spTree>
    <p:extLst>
      <p:ext uri="{BB962C8B-B14F-4D97-AF65-F5344CB8AC3E}">
        <p14:creationId xmlns:p14="http://schemas.microsoft.com/office/powerpoint/2010/main" xmlns="" val="35330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Fragen nach Ausnahmen</a:t>
            </a:r>
            <a:endParaRPr lang="de-DE" b="1" dirty="0">
              <a:solidFill>
                <a:schemeClr val="bg1"/>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970850"/>
            <a:ext cx="9144000" cy="1754326"/>
          </a:xfrm>
          <a:prstGeom prst="rect">
            <a:avLst/>
          </a:prstGeom>
        </p:spPr>
        <p:txBody>
          <a:bodyPr wrap="square">
            <a:spAutoFit/>
          </a:bodyPr>
          <a:lstStyle/>
          <a:p>
            <a:r>
              <a:rPr lang="de-DE" dirty="0">
                <a:solidFill>
                  <a:schemeClr val="bg1"/>
                </a:solidFill>
                <a:latin typeface="Arial" panose="020B0604020202020204" pitchFamily="34" charset="0"/>
                <a:cs typeface="Arial" panose="020B0604020202020204" pitchFamily="34" charset="0"/>
              </a:rPr>
              <a:t>Es gibt Ausnahmesituationen (wie klein und winzig auch immer), in denen ein Stück des </a:t>
            </a:r>
            <a:r>
              <a:rPr lang="de-DE" dirty="0" smtClean="0">
                <a:solidFill>
                  <a:schemeClr val="bg1"/>
                </a:solidFill>
                <a:latin typeface="Arial" panose="020B0604020202020204" pitchFamily="34" charset="0"/>
                <a:cs typeface="Arial" panose="020B0604020202020204" pitchFamily="34" charset="0"/>
              </a:rPr>
              <a:t>problemfreieren Zustands </a:t>
            </a:r>
            <a:r>
              <a:rPr lang="de-DE" dirty="0">
                <a:solidFill>
                  <a:schemeClr val="bg1"/>
                </a:solidFill>
                <a:latin typeface="Arial" panose="020B0604020202020204" pitchFamily="34" charset="0"/>
                <a:cs typeface="Arial" panose="020B0604020202020204" pitchFamily="34" charset="0"/>
              </a:rPr>
              <a:t>unerwartet aber beobachtet auftritt. </a:t>
            </a:r>
            <a:endParaRPr lang="de-DE" dirty="0" smtClean="0">
              <a:solidFill>
                <a:schemeClr val="bg1"/>
              </a:solidFill>
              <a:latin typeface="Arial" panose="020B0604020202020204" pitchFamily="34" charset="0"/>
              <a:cs typeface="Arial" panose="020B0604020202020204" pitchFamily="34" charset="0"/>
            </a:endParaRPr>
          </a:p>
          <a:p>
            <a:r>
              <a:rPr lang="de-DE" dirty="0" smtClean="0">
                <a:solidFill>
                  <a:schemeClr val="bg1"/>
                </a:solidFill>
                <a:latin typeface="Arial" panose="020B0604020202020204" pitchFamily="34" charset="0"/>
                <a:cs typeface="Arial" panose="020B0604020202020204" pitchFamily="34" charset="0"/>
              </a:rPr>
              <a:t>Zeitlich </a:t>
            </a:r>
            <a:r>
              <a:rPr lang="de-DE" dirty="0">
                <a:solidFill>
                  <a:schemeClr val="bg1"/>
                </a:solidFill>
                <a:latin typeface="Arial" panose="020B0604020202020204" pitchFamily="34" charset="0"/>
                <a:cs typeface="Arial" panose="020B0604020202020204" pitchFamily="34" charset="0"/>
              </a:rPr>
              <a:t>betrachtet kann es sein, dass dieses Phänomen seit der Anmeldung zum ersten Beratungstermin auftrat, dann sprechen lösungsfokussierte </a:t>
            </a:r>
            <a:r>
              <a:rPr lang="de-DE" dirty="0" smtClean="0">
                <a:solidFill>
                  <a:schemeClr val="bg1"/>
                </a:solidFill>
                <a:latin typeface="Arial" panose="020B0604020202020204" pitchFamily="34" charset="0"/>
                <a:cs typeface="Arial" panose="020B0604020202020204" pitchFamily="34" charset="0"/>
              </a:rPr>
              <a:t>Berater*innen </a:t>
            </a:r>
            <a:r>
              <a:rPr lang="de-DE" dirty="0">
                <a:solidFill>
                  <a:schemeClr val="bg1"/>
                </a:solidFill>
                <a:latin typeface="Arial" panose="020B0604020202020204" pitchFamily="34" charset="0"/>
                <a:cs typeface="Arial" panose="020B0604020202020204" pitchFamily="34" charset="0"/>
              </a:rPr>
              <a:t>von </a:t>
            </a:r>
            <a:r>
              <a:rPr lang="de-DE" dirty="0" err="1">
                <a:solidFill>
                  <a:schemeClr val="bg1"/>
                </a:solidFill>
                <a:latin typeface="Arial" panose="020B0604020202020204" pitchFamily="34" charset="0"/>
                <a:cs typeface="Arial" panose="020B0604020202020204" pitchFamily="34" charset="0"/>
              </a:rPr>
              <a:t>presession</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change</a:t>
            </a:r>
            <a:r>
              <a:rPr lang="de-DE" dirty="0">
                <a:solidFill>
                  <a:schemeClr val="bg1"/>
                </a:solidFill>
                <a:latin typeface="Arial" panose="020B0604020202020204" pitchFamily="34" charset="0"/>
                <a:cs typeface="Arial" panose="020B0604020202020204" pitchFamily="34" charset="0"/>
              </a:rPr>
              <a:t> oder es ist in der kürzeren oder längeren Vergangenheit aufgetreten, bevor überhaupt ernsthaft an eine externe Hilfe gedacht wurde. </a:t>
            </a:r>
          </a:p>
        </p:txBody>
      </p:sp>
      <p:sp>
        <p:nvSpPr>
          <p:cNvPr id="6" name="Rechteck 5"/>
          <p:cNvSpPr/>
          <p:nvPr/>
        </p:nvSpPr>
        <p:spPr>
          <a:xfrm>
            <a:off x="0" y="2970818"/>
            <a:ext cx="9144000" cy="1754326"/>
          </a:xfrm>
          <a:prstGeom prst="rect">
            <a:avLst/>
          </a:prstGeom>
        </p:spPr>
        <p:txBody>
          <a:bodyPr wrap="square">
            <a:spAutoFit/>
          </a:bodyPr>
          <a:lstStyle/>
          <a:p>
            <a:r>
              <a:rPr lang="de-DE" dirty="0" smtClean="0">
                <a:solidFill>
                  <a:schemeClr val="bg1"/>
                </a:solidFill>
                <a:latin typeface="Arial" panose="020B0604020202020204" pitchFamily="34" charset="0"/>
                <a:cs typeface="Arial" panose="020B0604020202020204" pitchFamily="34" charset="0"/>
              </a:rPr>
              <a:t>In </a:t>
            </a:r>
            <a:r>
              <a:rPr lang="de-DE" dirty="0">
                <a:solidFill>
                  <a:schemeClr val="bg1"/>
                </a:solidFill>
                <a:latin typeface="Arial" panose="020B0604020202020204" pitchFamily="34" charset="0"/>
                <a:cs typeface="Arial" panose="020B0604020202020204" pitchFamily="34" charset="0"/>
              </a:rPr>
              <a:t>jedem Fall geht es </a:t>
            </a:r>
            <a:r>
              <a:rPr lang="de-DE" dirty="0" smtClean="0">
                <a:solidFill>
                  <a:schemeClr val="bg1"/>
                </a:solidFill>
                <a:latin typeface="Arial" panose="020B0604020202020204" pitchFamily="34" charset="0"/>
                <a:cs typeface="Arial" panose="020B0604020202020204" pitchFamily="34" charset="0"/>
              </a:rPr>
              <a:t>darum, </a:t>
            </a:r>
            <a:r>
              <a:rPr lang="de-DE" dirty="0">
                <a:solidFill>
                  <a:schemeClr val="bg1"/>
                </a:solidFill>
                <a:latin typeface="Arial" panose="020B0604020202020204" pitchFamily="34" charset="0"/>
                <a:cs typeface="Arial" panose="020B0604020202020204" pitchFamily="34" charset="0"/>
              </a:rPr>
              <a:t>dieses Ereignis zu etwas Erklärungsbedürftigen zu machen; die Tatsache, dass es auftreten konnte zu etwas Wiederholbaren und </a:t>
            </a:r>
            <a:r>
              <a:rPr lang="de-DE" dirty="0" err="1">
                <a:solidFill>
                  <a:schemeClr val="bg1"/>
                </a:solidFill>
                <a:latin typeface="Arial" panose="020B0604020202020204" pitchFamily="34" charset="0"/>
                <a:cs typeface="Arial" panose="020B0604020202020204" pitchFamily="34" charset="0"/>
              </a:rPr>
              <a:t>Erwartbaren</a:t>
            </a:r>
            <a:r>
              <a:rPr lang="de-DE" dirty="0">
                <a:solidFill>
                  <a:schemeClr val="bg1"/>
                </a:solidFill>
                <a:latin typeface="Arial" panose="020B0604020202020204" pitchFamily="34" charset="0"/>
                <a:cs typeface="Arial" panose="020B0604020202020204" pitchFamily="34" charset="0"/>
              </a:rPr>
              <a:t> zu machen. Dies geschieht meist über Fragen vom Typ: </a:t>
            </a:r>
          </a:p>
          <a:p>
            <a:pPr lvl="1"/>
            <a:r>
              <a:rPr lang="de-DE" b="1" dirty="0" smtClean="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Wie </a:t>
            </a:r>
            <a:r>
              <a:rPr lang="de-DE" dirty="0">
                <a:solidFill>
                  <a:schemeClr val="bg1"/>
                </a:solidFill>
                <a:latin typeface="Arial" panose="020B0604020202020204" pitchFamily="34" charset="0"/>
                <a:cs typeface="Arial" panose="020B0604020202020204" pitchFamily="34" charset="0"/>
              </a:rPr>
              <a:t>kam denn das? </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Wem </a:t>
            </a:r>
            <a:r>
              <a:rPr lang="de-DE" dirty="0">
                <a:solidFill>
                  <a:schemeClr val="bg1"/>
                </a:solidFill>
                <a:latin typeface="Arial" panose="020B0604020202020204" pitchFamily="34" charset="0"/>
                <a:cs typeface="Arial" panose="020B0604020202020204" pitchFamily="34" charset="0"/>
              </a:rPr>
              <a:t>ist denn das noch aufgefallen? </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haben Sie denn da gemacht, dass das möglich war? </a:t>
            </a:r>
          </a:p>
        </p:txBody>
      </p:sp>
    </p:spTree>
    <p:extLst>
      <p:ext uri="{BB962C8B-B14F-4D97-AF65-F5344CB8AC3E}">
        <p14:creationId xmlns:p14="http://schemas.microsoft.com/office/powerpoint/2010/main" xmlns="" val="15071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smtClean="0">
                <a:solidFill>
                  <a:srgbClr val="FF9900"/>
                </a:solidFill>
                <a:latin typeface="Arial" pitchFamily="34" charset="0"/>
                <a:cs typeface="Arial" pitchFamily="34" charset="0"/>
                <a:sym typeface="Times New Roman" pitchFamily="18" charset="0"/>
              </a:rPr>
              <a:t>Fragen nach Ausnahmen</a:t>
            </a:r>
            <a:endParaRPr lang="de-DE" b="1" dirty="0">
              <a:solidFill>
                <a:schemeClr val="bg1"/>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970850"/>
            <a:ext cx="9144000" cy="1200329"/>
          </a:xfrm>
          <a:prstGeom prst="rect">
            <a:avLst/>
          </a:prstGeom>
        </p:spPr>
        <p:txBody>
          <a:bodyPr wrap="square">
            <a:spAutoFit/>
          </a:bodyPr>
          <a:lstStyle/>
          <a:p>
            <a:r>
              <a:rPr lang="de-DE" b="1" dirty="0">
                <a:solidFill>
                  <a:srgbClr val="FF9900"/>
                </a:solidFill>
                <a:latin typeface="Arial" panose="020B0604020202020204" pitchFamily="34" charset="0"/>
                <a:cs typeface="Arial" panose="020B0604020202020204" pitchFamily="34" charset="0"/>
                <a:sym typeface="Wingdings"/>
              </a:rPr>
              <a:t></a:t>
            </a:r>
            <a:r>
              <a:rPr lang="de-DE" b="1" dirty="0">
                <a:solidFill>
                  <a:srgbClr val="FF9900"/>
                </a:solidFill>
                <a:latin typeface="Arial" panose="020B0604020202020204" pitchFamily="34" charset="0"/>
                <a:cs typeface="Arial" panose="020B0604020202020204" pitchFamily="34" charset="0"/>
              </a:rPr>
              <a:t> </a:t>
            </a:r>
            <a:r>
              <a:rPr lang="de-DE" b="1" dirty="0" smtClean="0">
                <a:solidFill>
                  <a:schemeClr val="bg1"/>
                </a:solidFill>
                <a:latin typeface="Arial" panose="020B0604020202020204" pitchFamily="34" charset="0"/>
                <a:cs typeface="Arial" panose="020B0604020202020204" pitchFamily="34" charset="0"/>
              </a:rPr>
              <a:t>Identifizieren </a:t>
            </a:r>
            <a:r>
              <a:rPr lang="de-DE" b="1" dirty="0">
                <a:solidFill>
                  <a:schemeClr val="bg1"/>
                </a:solidFill>
                <a:latin typeface="Arial" panose="020B0604020202020204" pitchFamily="34" charset="0"/>
                <a:cs typeface="Arial" panose="020B0604020202020204" pitchFamily="34" charset="0"/>
              </a:rPr>
              <a:t>von Ausnahmen</a:t>
            </a:r>
            <a:endParaRPr lang="de-DE" dirty="0">
              <a:solidFill>
                <a:schemeClr val="bg1"/>
              </a:solidFill>
              <a:latin typeface="Arial" panose="020B0604020202020204" pitchFamily="34" charset="0"/>
              <a:cs typeface="Arial" panose="020B0604020202020204" pitchFamily="34" charset="0"/>
            </a:endParaRP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Wann </a:t>
            </a:r>
            <a:r>
              <a:rPr lang="de-DE" dirty="0">
                <a:solidFill>
                  <a:schemeClr val="bg1"/>
                </a:solidFill>
                <a:latin typeface="Arial" panose="020B0604020202020204" pitchFamily="34" charset="0"/>
                <a:cs typeface="Arial" panose="020B0604020202020204" pitchFamily="34" charset="0"/>
              </a:rPr>
              <a:t>tritt das Problem/ beklagte Verhalten nicht </a:t>
            </a:r>
            <a:r>
              <a:rPr lang="de-DE" dirty="0" smtClean="0">
                <a:solidFill>
                  <a:schemeClr val="bg1"/>
                </a:solidFill>
                <a:latin typeface="Arial" panose="020B0604020202020204" pitchFamily="34" charset="0"/>
                <a:cs typeface="Arial" panose="020B0604020202020204" pitchFamily="34" charset="0"/>
              </a:rPr>
              <a:t>/ etwas weniger auf?</a:t>
            </a:r>
            <a:endParaRPr lang="de-DE" dirty="0">
              <a:solidFill>
                <a:schemeClr val="bg1"/>
              </a:solidFill>
              <a:latin typeface="Arial" panose="020B0604020202020204" pitchFamily="34" charset="0"/>
              <a:cs typeface="Arial" panose="020B0604020202020204" pitchFamily="34" charset="0"/>
            </a:endParaRP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Wann </a:t>
            </a:r>
            <a:r>
              <a:rPr lang="de-DE" dirty="0">
                <a:solidFill>
                  <a:schemeClr val="bg1"/>
                </a:solidFill>
                <a:latin typeface="Arial" panose="020B0604020202020204" pitchFamily="34" charset="0"/>
                <a:cs typeface="Arial" panose="020B0604020202020204" pitchFamily="34" charset="0"/>
              </a:rPr>
              <a:t>ist die Situation </a:t>
            </a:r>
            <a:r>
              <a:rPr lang="de-DE" dirty="0" smtClean="0">
                <a:solidFill>
                  <a:schemeClr val="bg1"/>
                </a:solidFill>
                <a:latin typeface="Arial" panose="020B0604020202020204" pitchFamily="34" charset="0"/>
                <a:cs typeface="Arial" panose="020B0604020202020204" pitchFamily="34" charset="0"/>
              </a:rPr>
              <a:t>(etwas) </a:t>
            </a:r>
            <a:r>
              <a:rPr lang="de-DE" dirty="0">
                <a:solidFill>
                  <a:schemeClr val="bg1"/>
                </a:solidFill>
                <a:latin typeface="Arial" panose="020B0604020202020204" pitchFamily="34" charset="0"/>
                <a:cs typeface="Arial" panose="020B0604020202020204" pitchFamily="34" charset="0"/>
              </a:rPr>
              <a:t>besser?</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genau ist anders, wenn die Situation </a:t>
            </a:r>
            <a:r>
              <a:rPr lang="de-DE" dirty="0" smtClean="0">
                <a:solidFill>
                  <a:schemeClr val="bg1"/>
                </a:solidFill>
                <a:latin typeface="Arial" panose="020B0604020202020204" pitchFamily="34" charset="0"/>
                <a:cs typeface="Arial" panose="020B0604020202020204" pitchFamily="34" charset="0"/>
              </a:rPr>
              <a:t>nicht/ weniger </a:t>
            </a:r>
            <a:r>
              <a:rPr lang="de-DE" dirty="0">
                <a:solidFill>
                  <a:schemeClr val="bg1"/>
                </a:solidFill>
                <a:latin typeface="Arial" panose="020B0604020202020204" pitchFamily="34" charset="0"/>
                <a:cs typeface="Arial" panose="020B0604020202020204" pitchFamily="34" charset="0"/>
              </a:rPr>
              <a:t>auftritt</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0" y="2348880"/>
            <a:ext cx="9144000" cy="2308324"/>
          </a:xfrm>
          <a:prstGeom prst="rect">
            <a:avLst/>
          </a:prstGeom>
        </p:spPr>
        <p:txBody>
          <a:bodyPr wrap="square">
            <a:spAutoFit/>
          </a:bodyPr>
          <a:lstStyle/>
          <a:p>
            <a:r>
              <a:rPr lang="de-DE" b="1" dirty="0" smtClean="0">
                <a:solidFill>
                  <a:srgbClr val="FF9900"/>
                </a:solidFill>
                <a:latin typeface="Arial" panose="020B0604020202020204" pitchFamily="34" charset="0"/>
                <a:cs typeface="Arial" panose="020B0604020202020204" pitchFamily="34" charset="0"/>
                <a:sym typeface="Wingdings"/>
              </a:rPr>
              <a:t></a:t>
            </a:r>
            <a:r>
              <a:rPr lang="de-DE" b="1" dirty="0" smtClean="0">
                <a:solidFill>
                  <a:srgbClr val="FF9900"/>
                </a:solidFill>
                <a:latin typeface="Arial" panose="020B0604020202020204" pitchFamily="34" charset="0"/>
                <a:cs typeface="Arial" panose="020B0604020202020204" pitchFamily="34" charset="0"/>
              </a:rPr>
              <a:t> </a:t>
            </a:r>
            <a:r>
              <a:rPr lang="de-DE" b="1" dirty="0">
                <a:solidFill>
                  <a:schemeClr val="bg1"/>
                </a:solidFill>
                <a:latin typeface="Arial" panose="020B0604020202020204" pitchFamily="34" charset="0"/>
                <a:cs typeface="Arial" panose="020B0604020202020204" pitchFamily="34" charset="0"/>
              </a:rPr>
              <a:t>Ausweitung von Ausnahmen</a:t>
            </a:r>
            <a:endParaRPr lang="de-DE" dirty="0">
              <a:solidFill>
                <a:schemeClr val="bg1"/>
              </a:solidFill>
              <a:latin typeface="Arial" panose="020B0604020202020204" pitchFamily="34" charset="0"/>
              <a:cs typeface="Arial" panose="020B0604020202020204" pitchFamily="34" charset="0"/>
            </a:endParaRP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tun Sie anders, wenn die Ausnahmen geschehen?</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können Andere dann sehen, was Sie anders machen, woran merken </a:t>
            </a:r>
            <a:endParaRPr lang="de-DE" dirty="0" smtClean="0">
              <a:solidFill>
                <a:schemeClr val="bg1"/>
              </a:solidFill>
              <a:latin typeface="Arial" panose="020B0604020202020204" pitchFamily="34" charset="0"/>
              <a:cs typeface="Arial" panose="020B0604020202020204" pitchFamily="34" charset="0"/>
            </a:endParaRPr>
          </a:p>
          <a:p>
            <a:pPr lvl="1"/>
            <a:r>
              <a:rPr lang="de-DE" dirty="0">
                <a:solidFill>
                  <a:schemeClr val="bg1"/>
                </a:solidFill>
                <a:latin typeface="Arial" panose="020B0604020202020204" pitchFamily="34" charset="0"/>
                <a:cs typeface="Arial" panose="020B0604020202020204" pitchFamily="34" charset="0"/>
              </a:rPr>
              <a:t> </a:t>
            </a:r>
            <a:r>
              <a:rPr lang="de-DE" dirty="0" smtClean="0">
                <a:solidFill>
                  <a:schemeClr val="bg1"/>
                </a:solidFill>
                <a:latin typeface="Arial" panose="020B0604020202020204" pitchFamily="34" charset="0"/>
                <a:cs typeface="Arial" panose="020B0604020202020204" pitchFamily="34" charset="0"/>
              </a:rPr>
              <a:t>       andere </a:t>
            </a:r>
            <a:r>
              <a:rPr lang="de-DE" dirty="0">
                <a:solidFill>
                  <a:schemeClr val="bg1"/>
                </a:solidFill>
                <a:latin typeface="Arial" panose="020B0604020202020204" pitchFamily="34" charset="0"/>
                <a:cs typeface="Arial" panose="020B0604020202020204" pitchFamily="34" charset="0"/>
              </a:rPr>
              <a:t>das?</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tun andere Beteiligte dann anders, wenn dies auftritt?</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Wie </a:t>
            </a:r>
            <a:r>
              <a:rPr lang="de-DE" dirty="0">
                <a:solidFill>
                  <a:schemeClr val="bg1"/>
                </a:solidFill>
                <a:latin typeface="Arial" panose="020B0604020202020204" pitchFamily="34" charset="0"/>
                <a:cs typeface="Arial" panose="020B0604020202020204" pitchFamily="34" charset="0"/>
              </a:rPr>
              <a:t>genau sind die Dinge dann unterschiedlich?</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müsste passieren, damit dies öfters geschieht?</a:t>
            </a:r>
          </a:p>
          <a:p>
            <a:pPr lvl="1"/>
            <a:r>
              <a:rPr lang="de-DE" b="1" dirty="0">
                <a:solidFill>
                  <a:srgbClr val="FF9900"/>
                </a:solidFill>
                <a:latin typeface="Arial" panose="020B0604020202020204" pitchFamily="34" charset="0"/>
                <a:cs typeface="Arial" panose="020B0604020202020204" pitchFamily="34" charset="0"/>
              </a:rPr>
              <a:t>&gt;&gt;&gt;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können Einzelne dafür tun, damit dies öfters geschieht?</a:t>
            </a:r>
          </a:p>
        </p:txBody>
      </p:sp>
    </p:spTree>
    <p:extLst>
      <p:ext uri="{BB962C8B-B14F-4D97-AF65-F5344CB8AC3E}">
        <p14:creationId xmlns:p14="http://schemas.microsoft.com/office/powerpoint/2010/main" xmlns="" val="35423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charset="2"/>
              </a:rPr>
              <a:t>............................................................................................................................................</a:t>
            </a:r>
            <a:r>
              <a:rPr lang="de-DE" sz="900" dirty="0">
                <a:solidFill>
                  <a:srgbClr val="FF6600"/>
                </a:solidFill>
                <a:latin typeface="Arial" charset="0"/>
                <a:cs typeface="Arial" charset="0"/>
                <a:sym typeface="Wingdings" charset="2"/>
              </a:rPr>
              <a:t>..............................................................................................................................................</a:t>
            </a:r>
          </a:p>
          <a:p>
            <a:pPr algn="r" fontAlgn="base">
              <a:spcBef>
                <a:spcPct val="0"/>
              </a:spcBef>
              <a:spcAft>
                <a:spcPct val="0"/>
              </a:spcAft>
            </a:pPr>
            <a:r>
              <a:rPr lang="de-DE" sz="800" dirty="0">
                <a:solidFill>
                  <a:srgbClr val="FFFFFF"/>
                </a:solidFill>
                <a:latin typeface="Arial Black" pitchFamily="34" charset="0"/>
                <a:cs typeface="Times New Roman"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charset="2"/>
              </a:rPr>
              <a:t>Prof.Dr</a:t>
            </a:r>
            <a:r>
              <a:rPr lang="de-DE" sz="600" dirty="0">
                <a:solidFill>
                  <a:srgbClr val="010000"/>
                </a:solidFill>
                <a:latin typeface="Arial" charset="0"/>
                <a:cs typeface="Arial" charset="0"/>
                <a:sym typeface="Wingdings" charset="2"/>
              </a:rPr>
              <a:t>. Stefan Bestmann </a:t>
            </a:r>
            <a:r>
              <a:rPr lang="de-DE" sz="800" dirty="0">
                <a:solidFill>
                  <a:srgbClr val="FF6600"/>
                </a:solidFill>
                <a:latin typeface="Arial" charset="0"/>
                <a:cs typeface="Arial" charset="0"/>
                <a:sym typeface="Wingdings"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charset="2"/>
              </a:rPr>
              <a:t>info@eins-berlin.de</a:t>
            </a:r>
          </a:p>
        </p:txBody>
      </p:sp>
      <p:sp>
        <p:nvSpPr>
          <p:cNvPr id="10" name="Rectangle 3"/>
          <p:cNvSpPr>
            <a:spLocks noChangeArrowheads="1"/>
          </p:cNvSpPr>
          <p:nvPr/>
        </p:nvSpPr>
        <p:spPr bwMode="auto">
          <a:xfrm>
            <a:off x="0" y="332656"/>
            <a:ext cx="8458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tabLst>
                <a:tab pos="457200" algn="l"/>
              </a:tabLst>
            </a:pPr>
            <a:r>
              <a:rPr lang="de-DE" b="1" dirty="0" smtClean="0">
                <a:solidFill>
                  <a:schemeClr val="bg1"/>
                </a:solidFill>
                <a:latin typeface="Arial" pitchFamily="34" charset="0"/>
                <a:cs typeface="Arial" pitchFamily="34" charset="0"/>
                <a:sym typeface="Times New Roman" pitchFamily="18" charset="0"/>
              </a:rPr>
              <a:t>Bspw. </a:t>
            </a:r>
            <a:r>
              <a:rPr lang="de-DE" b="1" dirty="0">
                <a:solidFill>
                  <a:srgbClr val="FF9900"/>
                </a:solidFill>
                <a:latin typeface="Arial" pitchFamily="34" charset="0"/>
                <a:cs typeface="Arial" pitchFamily="34" charset="0"/>
                <a:sym typeface="Times New Roman" pitchFamily="18" charset="0"/>
              </a:rPr>
              <a:t>Relationale</a:t>
            </a:r>
            <a:r>
              <a:rPr lang="de-DE" b="1" dirty="0" smtClean="0">
                <a:solidFill>
                  <a:schemeClr val="bg1"/>
                </a:solidFill>
                <a:latin typeface="Arial" pitchFamily="34" charset="0"/>
                <a:cs typeface="Arial" pitchFamily="34" charset="0"/>
                <a:sym typeface="Times New Roman" pitchFamily="18" charset="0"/>
              </a:rPr>
              <a:t> </a:t>
            </a:r>
            <a:r>
              <a:rPr lang="de-DE" b="1" dirty="0" smtClean="0">
                <a:solidFill>
                  <a:srgbClr val="FF9900"/>
                </a:solidFill>
                <a:latin typeface="Arial" pitchFamily="34" charset="0"/>
                <a:cs typeface="Arial" pitchFamily="34" charset="0"/>
                <a:sym typeface="Times New Roman" pitchFamily="18" charset="0"/>
              </a:rPr>
              <a:t>Fragen</a:t>
            </a:r>
            <a:endParaRPr lang="de-DE" b="1" dirty="0">
              <a:solidFill>
                <a:schemeClr val="bg1"/>
              </a:solidFill>
              <a:latin typeface="Arial" pitchFamily="34" charset="0"/>
              <a:cs typeface="Arial" pitchFamily="34" charset="0"/>
              <a:sym typeface="Wingdings" charset="2"/>
            </a:endParaRP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6 </a:t>
            </a:r>
            <a:r>
              <a:rPr lang="en-US" sz="2200" dirty="0" err="1" smtClean="0">
                <a:solidFill>
                  <a:srgbClr val="FFFFFF"/>
                </a:solidFill>
                <a:latin typeface="Arial" charset="0"/>
                <a:sym typeface="Monaco" charset="0"/>
              </a:rPr>
              <a:t>Einblicke</a:t>
            </a:r>
            <a:r>
              <a:rPr lang="en-US" sz="2200" dirty="0" smtClean="0">
                <a:solidFill>
                  <a:srgbClr val="FFFFFF"/>
                </a:solidFill>
                <a:latin typeface="Arial" charset="0"/>
                <a:sym typeface="Monaco" charset="0"/>
              </a:rPr>
              <a:t> in </a:t>
            </a:r>
            <a:r>
              <a:rPr lang="en-US" sz="2200" dirty="0" err="1" smtClean="0">
                <a:solidFill>
                  <a:srgbClr val="FFFFFF"/>
                </a:solidFill>
                <a:latin typeface="Arial" charset="0"/>
                <a:sym typeface="Monaco" charset="0"/>
              </a:rPr>
              <a:t>Verfahrensweisen</a:t>
            </a:r>
            <a:endParaRPr lang="de-DE" sz="2200" dirty="0">
              <a:solidFill>
                <a:srgbClr val="FFFFFF"/>
              </a:solidFill>
              <a:latin typeface="Arial" charset="0"/>
              <a:sym typeface="Monaco" charset="0"/>
            </a:endParaRPr>
          </a:p>
        </p:txBody>
      </p:sp>
      <p:sp>
        <p:nvSpPr>
          <p:cNvPr id="2" name="Rechteck 1"/>
          <p:cNvSpPr/>
          <p:nvPr/>
        </p:nvSpPr>
        <p:spPr>
          <a:xfrm>
            <a:off x="0" y="764704"/>
            <a:ext cx="9144000" cy="1477328"/>
          </a:xfrm>
          <a:prstGeom prst="rect">
            <a:avLst/>
          </a:prstGeom>
        </p:spPr>
        <p:txBody>
          <a:bodyPr wrap="square">
            <a:spAutoFit/>
          </a:bodyPr>
          <a:lstStyle/>
          <a:p>
            <a:r>
              <a:rPr lang="de-DE" b="1" dirty="0">
                <a:solidFill>
                  <a:schemeClr val="bg1"/>
                </a:solidFill>
                <a:latin typeface="Arial" panose="020B0604020202020204" pitchFamily="34" charset="0"/>
                <a:cs typeface="Arial" panose="020B0604020202020204" pitchFamily="34" charset="0"/>
              </a:rPr>
              <a:t> </a:t>
            </a:r>
            <a:r>
              <a:rPr lang="de-DE" b="1" dirty="0" smtClean="0">
                <a:solidFill>
                  <a:schemeClr val="bg1"/>
                </a:solidFill>
                <a:latin typeface="Arial" panose="020B0604020202020204" pitchFamily="34" charset="0"/>
                <a:cs typeface="Arial" panose="020B0604020202020204" pitchFamily="34" charset="0"/>
              </a:rPr>
              <a:t>Beim </a:t>
            </a:r>
            <a:r>
              <a:rPr lang="de-DE" b="1" dirty="0">
                <a:solidFill>
                  <a:schemeClr val="bg1"/>
                </a:solidFill>
                <a:latin typeface="Arial" panose="020B0604020202020204" pitchFamily="34" charset="0"/>
                <a:cs typeface="Arial" panose="020B0604020202020204" pitchFamily="34" charset="0"/>
              </a:rPr>
              <a:t>Erkunden von Ausnahmen</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würde X. sagen, zu welchen Zeiten das Problem weniger da ist?</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ist dann in den Augen von X anders in diesen Zeiten?</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würde X. sagen, was schon geholfen hat?</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würde X sagen, was passieren müsste, damit dies öfter stattfindet</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
        <p:nvSpPr>
          <p:cNvPr id="6" name="Rechteck 5"/>
          <p:cNvSpPr/>
          <p:nvPr/>
        </p:nvSpPr>
        <p:spPr>
          <a:xfrm>
            <a:off x="0" y="2266994"/>
            <a:ext cx="9144000" cy="1754326"/>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rPr>
              <a:t>Beim </a:t>
            </a:r>
            <a:r>
              <a:rPr lang="de-DE" b="1" dirty="0">
                <a:solidFill>
                  <a:schemeClr val="bg1"/>
                </a:solidFill>
                <a:latin typeface="Arial" panose="020B0604020202020204" pitchFamily="34" charset="0"/>
                <a:cs typeface="Arial" panose="020B0604020202020204" pitchFamily="34" charset="0"/>
              </a:rPr>
              <a:t>Erkunden von Zielen und Lösungen</a:t>
            </a:r>
            <a:endParaRPr lang="de-DE" dirty="0">
              <a:solidFill>
                <a:schemeClr val="bg1"/>
              </a:solidFill>
              <a:latin typeface="Arial" panose="020B0604020202020204" pitchFamily="34" charset="0"/>
              <a:cs typeface="Arial" panose="020B0604020202020204" pitchFamily="34" charset="0"/>
            </a:endParaRP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würde X. sagen, was anders für Sie ist, wenn das Problem nicht mehr </a:t>
            </a:r>
            <a:r>
              <a:rPr lang="de-DE" dirty="0" smtClean="0">
                <a:solidFill>
                  <a:schemeClr val="bg1"/>
                </a:solidFill>
                <a:latin typeface="Arial" panose="020B0604020202020204" pitchFamily="34" charset="0"/>
                <a:cs typeface="Arial" panose="020B0604020202020204" pitchFamily="34" charset="0"/>
              </a:rPr>
              <a:t>besteht</a:t>
            </a:r>
            <a:r>
              <a:rPr lang="de-DE" dirty="0">
                <a:solidFill>
                  <a:schemeClr val="bg1"/>
                </a:solidFill>
                <a:latin typeface="Arial" panose="020B0604020202020204" pitchFamily="34" charset="0"/>
                <a:cs typeface="Arial" panose="020B0604020202020204" pitchFamily="34" charset="0"/>
              </a:rPr>
              <a:t>?</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Woran würde X erkennen, dass für Sie das Problem verschwunden ist?</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Was würde Ihr Freund an Ihnen bemerken?</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Wie ist für X anders, wenn es Ihnen besser geht?</a:t>
            </a: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Wie würde Ihre Frau darauf reagieren</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
        <p:nvSpPr>
          <p:cNvPr id="7" name="Rechteck 6"/>
          <p:cNvSpPr/>
          <p:nvPr/>
        </p:nvSpPr>
        <p:spPr>
          <a:xfrm>
            <a:off x="0" y="4067487"/>
            <a:ext cx="9144000" cy="1477328"/>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rPr>
              <a:t>Beim </a:t>
            </a:r>
            <a:r>
              <a:rPr lang="de-DE" b="1" dirty="0">
                <a:solidFill>
                  <a:schemeClr val="bg1"/>
                </a:solidFill>
                <a:latin typeface="Arial" panose="020B0604020202020204" pitchFamily="34" charset="0"/>
                <a:cs typeface="Arial" panose="020B0604020202020204" pitchFamily="34" charset="0"/>
              </a:rPr>
              <a:t>Erkunden nächster Schritte</a:t>
            </a:r>
            <a:endParaRPr lang="de-DE" dirty="0">
              <a:solidFill>
                <a:schemeClr val="bg1"/>
              </a:solidFill>
              <a:latin typeface="Arial" panose="020B0604020202020204" pitchFamily="34" charset="0"/>
              <a:cs typeface="Arial" panose="020B0604020202020204" pitchFamily="34" charset="0"/>
            </a:endParaRP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Nehmen wir an, X. wäre jetzt hier und ich könnte sie/ihn fragen, was der nächste </a:t>
            </a:r>
          </a:p>
          <a:p>
            <a:r>
              <a:rPr lang="de-DE" dirty="0">
                <a:solidFill>
                  <a:schemeClr val="bg1"/>
                </a:solidFill>
                <a:latin typeface="Arial" panose="020B0604020202020204" pitchFamily="34" charset="0"/>
                <a:cs typeface="Arial" panose="020B0604020202020204" pitchFamily="34" charset="0"/>
              </a:rPr>
              <a:t>    Schritt wäre, was</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würde sie/er dann sagen?</a:t>
            </a:r>
          </a:p>
          <a:p>
            <a:r>
              <a:rPr lang="de-DE" b="1" dirty="0" smtClean="0">
                <a:solidFill>
                  <a:schemeClr val="bg1"/>
                </a:solidFill>
                <a:latin typeface="Arial" panose="020B0604020202020204" pitchFamily="34" charset="0"/>
                <a:cs typeface="Arial" panose="020B0604020202020204" pitchFamily="34" charset="0"/>
                <a:sym typeface="Wingdings"/>
              </a:rPr>
              <a:t></a:t>
            </a:r>
            <a:r>
              <a:rPr lang="de-DE" b="1" dirty="0" smtClean="0">
                <a:solidFill>
                  <a:schemeClr val="bg1"/>
                </a:solidFill>
                <a:latin typeface="Arial" panose="020B0604020202020204" pitchFamily="34" charset="0"/>
                <a:cs typeface="Arial" panose="020B0604020202020204" pitchFamily="34" charset="0"/>
              </a:rPr>
              <a:t> </a:t>
            </a:r>
            <a:r>
              <a:rPr lang="de-DE" dirty="0" smtClean="0">
                <a:solidFill>
                  <a:schemeClr val="bg1"/>
                </a:solidFill>
                <a:latin typeface="Arial" panose="020B0604020202020204" pitchFamily="34" charset="0"/>
                <a:cs typeface="Arial" panose="020B0604020202020204" pitchFamily="34" charset="0"/>
              </a:rPr>
              <a:t>Was </a:t>
            </a:r>
            <a:r>
              <a:rPr lang="de-DE" dirty="0">
                <a:solidFill>
                  <a:schemeClr val="bg1"/>
                </a:solidFill>
                <a:latin typeface="Arial" panose="020B0604020202020204" pitchFamily="34" charset="0"/>
                <a:cs typeface="Arial" panose="020B0604020202020204" pitchFamily="34" charset="0"/>
              </a:rPr>
              <a:t>würde X. sagen, wovon Sie mehr tun sollten? (Und was meinen Sie </a:t>
            </a:r>
            <a:r>
              <a:rPr lang="de-DE" dirty="0" smtClean="0">
                <a:solidFill>
                  <a:schemeClr val="bg1"/>
                </a:solidFill>
                <a:latin typeface="Arial" panose="020B0604020202020204" pitchFamily="34" charset="0"/>
                <a:cs typeface="Arial" panose="020B0604020202020204" pitchFamily="34" charset="0"/>
              </a:rPr>
              <a:t>selbst  </a:t>
            </a:r>
          </a:p>
          <a:p>
            <a:r>
              <a:rPr lang="de-DE" dirty="0" smtClean="0">
                <a:solidFill>
                  <a:schemeClr val="bg1"/>
                </a:solidFill>
                <a:latin typeface="Arial" panose="020B0604020202020204" pitchFamily="34" charset="0"/>
                <a:cs typeface="Arial" panose="020B0604020202020204" pitchFamily="34" charset="0"/>
              </a:rPr>
              <a:t>     dazu?)</a:t>
            </a:r>
            <a:endParaRPr lang="de-DE" dirty="0">
              <a:solidFill>
                <a:schemeClr val="bg1"/>
              </a:solidFill>
              <a:latin typeface="Arial" panose="020B0604020202020204" pitchFamily="34" charset="0"/>
              <a:cs typeface="Arial" panose="020B0604020202020204" pitchFamily="34" charset="0"/>
            </a:endParaRPr>
          </a:p>
        </p:txBody>
      </p:sp>
      <p:sp>
        <p:nvSpPr>
          <p:cNvPr id="8" name="Rechteck 7"/>
          <p:cNvSpPr/>
          <p:nvPr/>
        </p:nvSpPr>
        <p:spPr>
          <a:xfrm>
            <a:off x="0" y="5589240"/>
            <a:ext cx="9144000" cy="646331"/>
          </a:xfrm>
          <a:prstGeom prst="rect">
            <a:avLst/>
          </a:prstGeom>
        </p:spPr>
        <p:txBody>
          <a:bodyPr wrap="square">
            <a:spAutoFit/>
          </a:bodyPr>
          <a:lstStyle/>
          <a:p>
            <a:r>
              <a:rPr lang="de-DE" b="1" dirty="0" smtClean="0">
                <a:solidFill>
                  <a:schemeClr val="bg1"/>
                </a:solidFill>
                <a:latin typeface="Arial" panose="020B0604020202020204" pitchFamily="34" charset="0"/>
                <a:cs typeface="Arial" panose="020B0604020202020204" pitchFamily="34" charset="0"/>
              </a:rPr>
              <a:t>Wenn Klient*innen </a:t>
            </a:r>
            <a:r>
              <a:rPr lang="de-DE" b="1" dirty="0">
                <a:solidFill>
                  <a:schemeClr val="bg1"/>
                </a:solidFill>
                <a:latin typeface="Arial" panose="020B0604020202020204" pitchFamily="34" charset="0"/>
                <a:cs typeface="Arial" panose="020B0604020202020204" pitchFamily="34" charset="0"/>
              </a:rPr>
              <a:t>sagen: „Ich weiß nicht"</a:t>
            </a:r>
            <a:endParaRPr lang="de-DE" dirty="0">
              <a:solidFill>
                <a:schemeClr val="bg1"/>
              </a:solidFill>
              <a:latin typeface="Arial" panose="020B0604020202020204" pitchFamily="34" charset="0"/>
              <a:cs typeface="Arial" panose="020B0604020202020204" pitchFamily="34" charset="0"/>
            </a:endParaRPr>
          </a:p>
          <a:p>
            <a:r>
              <a:rPr lang="de-DE" b="1" dirty="0">
                <a:solidFill>
                  <a:schemeClr val="bg1"/>
                </a:solidFill>
                <a:latin typeface="Arial" panose="020B0604020202020204" pitchFamily="34" charset="0"/>
                <a:cs typeface="Arial" panose="020B0604020202020204" pitchFamily="34" charset="0"/>
                <a:sym typeface="Wingdings"/>
              </a:rPr>
              <a:t></a:t>
            </a:r>
            <a:r>
              <a:rPr lang="de-DE" b="1"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rPr>
              <a:t>Wenn ich Ihren Mann (Ihre Kinder usw.) fragen würde, was würde </a:t>
            </a:r>
            <a:r>
              <a:rPr lang="de-DE" dirty="0" smtClean="0">
                <a:solidFill>
                  <a:schemeClr val="bg1"/>
                </a:solidFill>
                <a:latin typeface="Arial" panose="020B0604020202020204" pitchFamily="34" charset="0"/>
                <a:cs typeface="Arial" panose="020B0604020202020204" pitchFamily="34" charset="0"/>
              </a:rPr>
              <a:t>er </a:t>
            </a:r>
            <a:r>
              <a:rPr lang="de-DE" dirty="0">
                <a:solidFill>
                  <a:schemeClr val="bg1"/>
                </a:solidFill>
                <a:latin typeface="Arial" panose="020B0604020202020204" pitchFamily="34" charset="0"/>
                <a:cs typeface="Arial" panose="020B0604020202020204" pitchFamily="34" charset="0"/>
              </a:rPr>
              <a:t>sagen</a:t>
            </a:r>
            <a:r>
              <a:rPr lang="de-DE" dirty="0" smtClean="0">
                <a:solidFill>
                  <a:schemeClr val="bg1"/>
                </a:solidFill>
                <a:latin typeface="Arial" panose="020B0604020202020204" pitchFamily="34" charset="0"/>
                <a:cs typeface="Arial" panose="020B0604020202020204" pitchFamily="34" charset="0"/>
              </a:rPr>
              <a:t>?</a:t>
            </a:r>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878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rgbClr val="000000"/>
                </a:solidFill>
                <a:latin typeface="Arial" charset="0"/>
                <a:cs typeface="Times New Roman" pitchFamily="18" charset="0"/>
                <a:sym typeface="Monaco" charset="0"/>
              </a:rPr>
              <a:t>7 </a:t>
            </a:r>
            <a:r>
              <a:rPr lang="en-US" b="1" dirty="0" err="1">
                <a:solidFill>
                  <a:srgbClr val="000000"/>
                </a:solidFill>
                <a:latin typeface="Arial" charset="0"/>
                <a:cs typeface="Times New Roman" pitchFamily="18" charset="0"/>
                <a:sym typeface="Monaco" charset="0"/>
              </a:rPr>
              <a:t>Fokus</a:t>
            </a:r>
            <a:r>
              <a:rPr lang="en-US" b="1" dirty="0">
                <a:solidFill>
                  <a:srgbClr val="000000"/>
                </a:solidFill>
                <a:latin typeface="Arial" charset="0"/>
                <a:cs typeface="Times New Roman" pitchFamily="18" charset="0"/>
                <a:sym typeface="Monaco" charset="0"/>
              </a:rPr>
              <a:t> </a:t>
            </a:r>
            <a:r>
              <a:rPr lang="en-US" b="1" dirty="0" err="1">
                <a:solidFill>
                  <a:srgbClr val="000000"/>
                </a:solidFill>
                <a:latin typeface="Arial" charset="0"/>
                <a:cs typeface="Times New Roman" pitchFamily="18" charset="0"/>
                <a:sym typeface="Monaco" charset="0"/>
              </a:rPr>
              <a:t>Sucht</a:t>
            </a:r>
            <a:endParaRPr lang="en-US" b="1" dirty="0">
              <a:solidFill>
                <a:srgbClr val="000000"/>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rgbClr val="000000"/>
                </a:solidFill>
                <a:latin typeface="Arial" charset="0"/>
                <a:cs typeface="Times New Roman" pitchFamily="18" charset="0"/>
              </a:rPr>
              <a:t>1 </a:t>
            </a:r>
            <a:r>
              <a:rPr lang="de-DE" b="1" dirty="0">
                <a:solidFill>
                  <a:srgbClr val="000000"/>
                </a:solidFill>
                <a:latin typeface="Arial" charset="0"/>
                <a:cs typeface="Times New Roman" pitchFamily="18" charset="0"/>
              </a:rPr>
              <a:t>Wieso fokussiert Lösungsfokussierung die Lösung?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2 </a:t>
            </a:r>
            <a:r>
              <a:rPr lang="de-DE" b="1" dirty="0">
                <a:solidFill>
                  <a:srgbClr val="000000"/>
                </a:solidFill>
                <a:latin typeface="Arial" charset="0"/>
                <a:cs typeface="Times New Roman" pitchFamily="18" charset="0"/>
              </a:rPr>
              <a:t>Was heißt ‚Lösung‘?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3 </a:t>
            </a:r>
            <a:r>
              <a:rPr lang="de-DE" b="1" dirty="0">
                <a:solidFill>
                  <a:srgbClr val="000000"/>
                </a:solidFill>
                <a:latin typeface="Arial" charset="0"/>
                <a:cs typeface="Times New Roman" pitchFamily="18" charset="0"/>
              </a:rPr>
              <a:t>Grundsätze der Lösungsfokussierung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4 </a:t>
            </a:r>
            <a:r>
              <a:rPr lang="de-DE" b="1" dirty="0">
                <a:solidFill>
                  <a:srgbClr val="000000"/>
                </a:solidFill>
                <a:latin typeface="Arial" charset="0"/>
                <a:cs typeface="Times New Roman" pitchFamily="18" charset="0"/>
              </a:rPr>
              <a:t>Zentrale Kategorien methodischen Handelns</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5 </a:t>
            </a:r>
            <a:r>
              <a:rPr lang="de-DE" b="1" dirty="0">
                <a:solidFill>
                  <a:srgbClr val="000000"/>
                </a:solidFill>
                <a:latin typeface="Arial" charset="0"/>
                <a:cs typeface="Times New Roman" pitchFamily="18" charset="0"/>
              </a:rPr>
              <a:t>Idealtypische Choreografie der Lösungsfokussierten Beratung</a:t>
            </a:r>
          </a:p>
          <a:p>
            <a:endParaRPr lang="de-DE" b="1" dirty="0" smtClean="0">
              <a:solidFill>
                <a:srgbClr val="000000"/>
              </a:solidFill>
              <a:latin typeface="Arial" charset="0"/>
              <a:cs typeface="Times New Roman" pitchFamily="18" charset="0"/>
            </a:endParaRPr>
          </a:p>
          <a:p>
            <a:r>
              <a:rPr lang="de-DE" b="1" dirty="0">
                <a:solidFill>
                  <a:srgbClr val="000000"/>
                </a:solidFill>
                <a:latin typeface="Arial" charset="0"/>
                <a:cs typeface="Times New Roman" pitchFamily="18" charset="0"/>
              </a:rPr>
              <a:t>6 </a:t>
            </a:r>
            <a:r>
              <a:rPr lang="en-US" b="1" dirty="0" err="1">
                <a:solidFill>
                  <a:srgbClr val="000000"/>
                </a:solidFill>
                <a:latin typeface="Arial" charset="0"/>
                <a:cs typeface="Times New Roman" pitchFamily="18" charset="0"/>
                <a:sym typeface="Monaco" charset="0"/>
              </a:rPr>
              <a:t>Einblicke</a:t>
            </a:r>
            <a:r>
              <a:rPr lang="en-US" b="1" dirty="0">
                <a:solidFill>
                  <a:srgbClr val="000000"/>
                </a:solidFill>
                <a:latin typeface="Arial" charset="0"/>
                <a:cs typeface="Times New Roman" pitchFamily="18" charset="0"/>
                <a:sym typeface="Monaco" charset="0"/>
              </a:rPr>
              <a:t> in </a:t>
            </a:r>
            <a:r>
              <a:rPr lang="en-US" b="1" dirty="0" err="1">
                <a:solidFill>
                  <a:srgbClr val="000000"/>
                </a:solidFill>
                <a:latin typeface="Arial" charset="0"/>
                <a:cs typeface="Times New Roman" pitchFamily="18" charset="0"/>
                <a:sym typeface="Monaco" charset="0"/>
              </a:rPr>
              <a:t>Verfahrensweisen</a:t>
            </a:r>
            <a:endParaRPr lang="en-US"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Monaco" charset="0"/>
            </a:endParaRPr>
          </a:p>
          <a:p>
            <a:r>
              <a:rPr lang="en-US" b="1" dirty="0">
                <a:solidFill>
                  <a:srgbClr val="000000"/>
                </a:solidFill>
                <a:latin typeface="Arial" charset="0"/>
                <a:cs typeface="Times New Roman" pitchFamily="18" charset="0"/>
                <a:sym typeface="Monaco" charset="0"/>
              </a:rPr>
              <a:t>7 </a:t>
            </a:r>
            <a:r>
              <a:rPr lang="en-US" b="1" dirty="0" err="1">
                <a:solidFill>
                  <a:srgbClr val="000000"/>
                </a:solidFill>
                <a:latin typeface="Arial" charset="0"/>
                <a:cs typeface="Times New Roman" pitchFamily="18" charset="0"/>
                <a:sym typeface="Monaco" charset="0"/>
              </a:rPr>
              <a:t>Fokus</a:t>
            </a:r>
            <a:r>
              <a:rPr lang="en-US" b="1" dirty="0">
                <a:solidFill>
                  <a:srgbClr val="000000"/>
                </a:solidFill>
                <a:latin typeface="Arial" charset="0"/>
                <a:cs typeface="Times New Roman" pitchFamily="18" charset="0"/>
                <a:sym typeface="Monaco" charset="0"/>
              </a:rPr>
              <a:t> </a:t>
            </a:r>
            <a:r>
              <a:rPr lang="en-US" b="1" dirty="0" err="1">
                <a:solidFill>
                  <a:srgbClr val="000000"/>
                </a:solidFill>
                <a:latin typeface="Arial" charset="0"/>
                <a:cs typeface="Times New Roman" pitchFamily="18" charset="0"/>
                <a:sym typeface="Monaco" charset="0"/>
              </a:rPr>
              <a:t>Sucht</a:t>
            </a:r>
            <a:endParaRPr lang="en-US"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Monaco" charset="0"/>
            </a:endParaRPr>
          </a:p>
          <a:p>
            <a:r>
              <a:rPr lang="en-US" b="1" dirty="0">
                <a:solidFill>
                  <a:srgbClr val="000000"/>
                </a:solidFill>
                <a:latin typeface="Arial" charset="0"/>
                <a:cs typeface="Times New Roman" pitchFamily="18" charset="0"/>
                <a:sym typeface="Monaco" charset="0"/>
              </a:rPr>
              <a:t>8 </a:t>
            </a:r>
            <a:r>
              <a:rPr lang="de-DE" b="1" dirty="0">
                <a:solidFill>
                  <a:srgbClr val="000000"/>
                </a:solidFill>
                <a:latin typeface="Arial" charset="0"/>
                <a:cs typeface="Times New Roman" pitchFamily="18" charset="0"/>
                <a:sym typeface="Times New Roman" pitchFamily="18" charset="0"/>
              </a:rPr>
              <a:t>Meine drei zentrale Ableitungen für eine gelingendere </a:t>
            </a:r>
            <a:r>
              <a:rPr lang="de-DE" b="1" dirty="0" smtClean="0">
                <a:solidFill>
                  <a:srgbClr val="000000"/>
                </a:solidFill>
                <a:latin typeface="Arial" charset="0"/>
                <a:cs typeface="Times New Roman" pitchFamily="18" charset="0"/>
                <a:sym typeface="Times New Roman" pitchFamily="18" charset="0"/>
              </a:rPr>
              <a:t> </a:t>
            </a:r>
          </a:p>
          <a:p>
            <a:r>
              <a:rPr lang="de-DE" b="1" dirty="0">
                <a:solidFill>
                  <a:srgbClr val="000000"/>
                </a:solidFill>
                <a:latin typeface="Arial" charset="0"/>
                <a:cs typeface="Times New Roman" pitchFamily="18" charset="0"/>
                <a:sym typeface="Times New Roman" pitchFamily="18" charset="0"/>
              </a:rPr>
              <a:t> </a:t>
            </a:r>
            <a:r>
              <a:rPr lang="de-DE" b="1" dirty="0" smtClean="0">
                <a:solidFill>
                  <a:srgbClr val="000000"/>
                </a:solidFill>
                <a:latin typeface="Arial" charset="0"/>
                <a:cs typeface="Times New Roman" pitchFamily="18" charset="0"/>
                <a:sym typeface="Times New Roman" pitchFamily="18" charset="0"/>
              </a:rPr>
              <a:t>  Beratung</a:t>
            </a:r>
            <a:endParaRPr lang="de-DE" b="1" dirty="0">
              <a:solidFill>
                <a:srgbClr val="000000"/>
              </a:solidFill>
              <a:latin typeface="Arial" charset="0"/>
              <a:cs typeface="Times New Roman" pitchFamily="18" charset="0"/>
              <a:sym typeface="Times New Roman" pitchFamily="18" charset="0"/>
            </a:endParaRPr>
          </a:p>
          <a:p>
            <a:endParaRPr lang="de-DE"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7320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5080" y="396631"/>
            <a:ext cx="2133600" cy="3152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eck 1"/>
          <p:cNvSpPr/>
          <p:nvPr/>
        </p:nvSpPr>
        <p:spPr>
          <a:xfrm>
            <a:off x="0" y="5373216"/>
            <a:ext cx="9144000" cy="923330"/>
          </a:xfrm>
          <a:prstGeom prst="rect">
            <a:avLst/>
          </a:prstGeom>
        </p:spPr>
        <p:txBody>
          <a:bodyPr wrap="square">
            <a:spAutoFit/>
          </a:bodyPr>
          <a:lstStyle/>
          <a:p>
            <a:r>
              <a:rPr lang="de-DE" b="1" dirty="0" smtClean="0">
                <a:solidFill>
                  <a:srgbClr val="FF9900"/>
                </a:solidFill>
                <a:latin typeface="Arial" panose="020B0604020202020204" pitchFamily="34" charset="0"/>
                <a:cs typeface="Arial" panose="020B0604020202020204" pitchFamily="34" charset="0"/>
              </a:rPr>
              <a:t>Link zum Vertiefen:</a:t>
            </a:r>
            <a:endParaRPr lang="de-DE" b="1" dirty="0" smtClean="0">
              <a:solidFill>
                <a:srgbClr val="FF9900"/>
              </a:solidFill>
              <a:latin typeface="Arial" panose="020B0604020202020204" pitchFamily="34" charset="0"/>
              <a:cs typeface="Arial" panose="020B0604020202020204" pitchFamily="34" charset="0"/>
              <a:hlinkClick r:id="rId4"/>
            </a:endParaRPr>
          </a:p>
          <a:p>
            <a:r>
              <a:rPr lang="de-DE" dirty="0" smtClean="0">
                <a:solidFill>
                  <a:schemeClr val="bg1"/>
                </a:solidFill>
                <a:latin typeface="Arial" panose="020B0604020202020204" pitchFamily="34" charset="0"/>
                <a:cs typeface="Arial" panose="020B0604020202020204" pitchFamily="34" charset="0"/>
                <a:hlinkClick r:id="rId4"/>
              </a:rPr>
              <a:t>http</a:t>
            </a:r>
            <a:r>
              <a:rPr lang="de-DE" dirty="0">
                <a:solidFill>
                  <a:schemeClr val="bg1"/>
                </a:solidFill>
                <a:latin typeface="Arial" panose="020B0604020202020204" pitchFamily="34" charset="0"/>
                <a:cs typeface="Arial" panose="020B0604020202020204" pitchFamily="34" charset="0"/>
                <a:hlinkClick r:id="rId4"/>
              </a:rPr>
              <a:t>://www.seminarhaus-schmiede.de/pdf/Luc%20Isebaert,%</a:t>
            </a:r>
            <a:r>
              <a:rPr lang="de-DE" dirty="0" smtClean="0">
                <a:solidFill>
                  <a:schemeClr val="bg1"/>
                </a:solidFill>
                <a:latin typeface="Arial" panose="020B0604020202020204" pitchFamily="34" charset="0"/>
                <a:cs typeface="Arial" panose="020B0604020202020204" pitchFamily="34" charset="0"/>
                <a:hlinkClick r:id="rId4"/>
              </a:rPr>
              <a:t>20Bruegger%20Modell%20Theorie.pdf</a:t>
            </a:r>
            <a:r>
              <a:rPr lang="de-DE" dirty="0" smtClean="0">
                <a:solidFill>
                  <a:schemeClr val="bg1"/>
                </a:solidFill>
                <a:latin typeface="Arial" panose="020B0604020202020204" pitchFamily="34" charset="0"/>
                <a:cs typeface="Arial" panose="020B0604020202020204" pitchFamily="34" charset="0"/>
              </a:rPr>
              <a:t> </a:t>
            </a:r>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64437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84784"/>
            <a:ext cx="6315075"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018184"/>
            <a:ext cx="8827145" cy="1523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86" y="3501009"/>
            <a:ext cx="9156986" cy="16657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hteck 10"/>
          <p:cNvSpPr/>
          <p:nvPr/>
        </p:nvSpPr>
        <p:spPr>
          <a:xfrm>
            <a:off x="0" y="5918498"/>
            <a:ext cx="9144000" cy="461665"/>
          </a:xfrm>
          <a:prstGeom prst="rect">
            <a:avLst/>
          </a:prstGeom>
        </p:spPr>
        <p:txBody>
          <a:bodyPr wrap="square">
            <a:spAutoFit/>
          </a:bodyPr>
          <a:lstStyle/>
          <a:p>
            <a:r>
              <a:rPr lang="de-DE" sz="1200" b="1" dirty="0" smtClean="0">
                <a:solidFill>
                  <a:srgbClr val="FF9900"/>
                </a:solidFill>
                <a:latin typeface="Arial" panose="020B0604020202020204" pitchFamily="34" charset="0"/>
                <a:cs typeface="Arial" panose="020B0604020202020204" pitchFamily="34" charset="0"/>
              </a:rPr>
              <a:t>Link zum Vertiefen:</a:t>
            </a:r>
            <a:endParaRPr lang="de-DE" sz="1200" b="1" dirty="0" smtClean="0">
              <a:solidFill>
                <a:srgbClr val="FF9900"/>
              </a:solidFill>
              <a:latin typeface="Arial" panose="020B0604020202020204" pitchFamily="34" charset="0"/>
              <a:cs typeface="Arial" panose="020B0604020202020204" pitchFamily="34" charset="0"/>
              <a:hlinkClick r:id="rId6"/>
            </a:endParaRPr>
          </a:p>
          <a:p>
            <a:r>
              <a:rPr lang="de-DE" sz="1200" dirty="0" smtClean="0">
                <a:solidFill>
                  <a:schemeClr val="bg1"/>
                </a:solidFill>
                <a:latin typeface="Arial" panose="020B0604020202020204" pitchFamily="34" charset="0"/>
                <a:cs typeface="Arial" panose="020B0604020202020204" pitchFamily="34" charset="0"/>
                <a:hlinkClick r:id="rId6"/>
              </a:rPr>
              <a:t>http</a:t>
            </a:r>
            <a:r>
              <a:rPr lang="de-DE" sz="1200" dirty="0">
                <a:solidFill>
                  <a:schemeClr val="bg1"/>
                </a:solidFill>
                <a:latin typeface="Arial" panose="020B0604020202020204" pitchFamily="34" charset="0"/>
                <a:cs typeface="Arial" panose="020B0604020202020204" pitchFamily="34" charset="0"/>
                <a:hlinkClick r:id="rId6"/>
              </a:rPr>
              <a:t>://www.seminarhaus-schmiede.de/pdf/Luc%20Isebaert,%</a:t>
            </a:r>
            <a:r>
              <a:rPr lang="de-DE" sz="1200" dirty="0" smtClean="0">
                <a:solidFill>
                  <a:schemeClr val="bg1"/>
                </a:solidFill>
                <a:latin typeface="Arial" panose="020B0604020202020204" pitchFamily="34" charset="0"/>
                <a:cs typeface="Arial" panose="020B0604020202020204" pitchFamily="34" charset="0"/>
                <a:hlinkClick r:id="rId6"/>
              </a:rPr>
              <a:t>20Bruegger%20Modell%20Theorie.pdf</a:t>
            </a:r>
            <a:r>
              <a:rPr lang="de-DE" sz="120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8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95400"/>
            <a:ext cx="6315075"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63" y="1628800"/>
            <a:ext cx="9139837" cy="38097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hteck 9"/>
          <p:cNvSpPr/>
          <p:nvPr/>
        </p:nvSpPr>
        <p:spPr>
          <a:xfrm>
            <a:off x="0" y="5918498"/>
            <a:ext cx="9144000" cy="461665"/>
          </a:xfrm>
          <a:prstGeom prst="rect">
            <a:avLst/>
          </a:prstGeom>
        </p:spPr>
        <p:txBody>
          <a:bodyPr wrap="square">
            <a:spAutoFit/>
          </a:bodyPr>
          <a:lstStyle/>
          <a:p>
            <a:r>
              <a:rPr lang="de-DE" sz="1200" b="1" dirty="0" smtClean="0">
                <a:solidFill>
                  <a:srgbClr val="FF9900"/>
                </a:solidFill>
                <a:latin typeface="Arial" panose="020B0604020202020204" pitchFamily="34" charset="0"/>
                <a:cs typeface="Arial" panose="020B0604020202020204" pitchFamily="34" charset="0"/>
              </a:rPr>
              <a:t>Link zum Vertiefen:</a:t>
            </a:r>
            <a:endParaRPr lang="de-DE" sz="1200" b="1" dirty="0" smtClean="0">
              <a:solidFill>
                <a:srgbClr val="FF9900"/>
              </a:solidFill>
              <a:latin typeface="Arial" panose="020B0604020202020204" pitchFamily="34" charset="0"/>
              <a:cs typeface="Arial" panose="020B0604020202020204" pitchFamily="34" charset="0"/>
              <a:hlinkClick r:id="rId5"/>
            </a:endParaRPr>
          </a:p>
          <a:p>
            <a:r>
              <a:rPr lang="de-DE" sz="1200" dirty="0" smtClean="0">
                <a:solidFill>
                  <a:schemeClr val="bg1"/>
                </a:solidFill>
                <a:latin typeface="Arial" panose="020B0604020202020204" pitchFamily="34" charset="0"/>
                <a:cs typeface="Arial" panose="020B0604020202020204" pitchFamily="34" charset="0"/>
                <a:hlinkClick r:id="rId5"/>
              </a:rPr>
              <a:t>http</a:t>
            </a:r>
            <a:r>
              <a:rPr lang="de-DE" sz="1200" dirty="0">
                <a:solidFill>
                  <a:schemeClr val="bg1"/>
                </a:solidFill>
                <a:latin typeface="Arial" panose="020B0604020202020204" pitchFamily="34" charset="0"/>
                <a:cs typeface="Arial" panose="020B0604020202020204" pitchFamily="34" charset="0"/>
                <a:hlinkClick r:id="rId5"/>
              </a:rPr>
              <a:t>://www.seminarhaus-schmiede.de/pdf/Luc%20Isebaert,%</a:t>
            </a:r>
            <a:r>
              <a:rPr lang="de-DE" sz="1200" dirty="0" smtClean="0">
                <a:solidFill>
                  <a:schemeClr val="bg1"/>
                </a:solidFill>
                <a:latin typeface="Arial" panose="020B0604020202020204" pitchFamily="34" charset="0"/>
                <a:cs typeface="Arial" panose="020B0604020202020204" pitchFamily="34" charset="0"/>
                <a:hlinkClick r:id="rId5"/>
              </a:rPr>
              <a:t>20Bruegger%20Modell%20Theorie.pdf</a:t>
            </a:r>
            <a:r>
              <a:rPr lang="de-DE" sz="120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50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95400"/>
            <a:ext cx="6315075"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628800"/>
            <a:ext cx="916305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92" y="3717032"/>
            <a:ext cx="8915400" cy="2238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hteck 9"/>
          <p:cNvSpPr/>
          <p:nvPr/>
        </p:nvSpPr>
        <p:spPr>
          <a:xfrm>
            <a:off x="0" y="5918498"/>
            <a:ext cx="9144000" cy="461665"/>
          </a:xfrm>
          <a:prstGeom prst="rect">
            <a:avLst/>
          </a:prstGeom>
        </p:spPr>
        <p:txBody>
          <a:bodyPr wrap="square">
            <a:spAutoFit/>
          </a:bodyPr>
          <a:lstStyle/>
          <a:p>
            <a:r>
              <a:rPr lang="de-DE" sz="1200" b="1" dirty="0" smtClean="0">
                <a:solidFill>
                  <a:srgbClr val="FF9900"/>
                </a:solidFill>
                <a:latin typeface="Arial" panose="020B0604020202020204" pitchFamily="34" charset="0"/>
                <a:cs typeface="Arial" panose="020B0604020202020204" pitchFamily="34" charset="0"/>
              </a:rPr>
              <a:t>Link zum Vertiefen:</a:t>
            </a:r>
            <a:endParaRPr lang="de-DE" sz="1200" b="1" dirty="0" smtClean="0">
              <a:solidFill>
                <a:srgbClr val="FF9900"/>
              </a:solidFill>
              <a:latin typeface="Arial" panose="020B0604020202020204" pitchFamily="34" charset="0"/>
              <a:cs typeface="Arial" panose="020B0604020202020204" pitchFamily="34" charset="0"/>
              <a:hlinkClick r:id="rId6"/>
            </a:endParaRPr>
          </a:p>
          <a:p>
            <a:r>
              <a:rPr lang="de-DE" sz="1200" dirty="0" smtClean="0">
                <a:solidFill>
                  <a:schemeClr val="bg1"/>
                </a:solidFill>
                <a:latin typeface="Arial" panose="020B0604020202020204" pitchFamily="34" charset="0"/>
                <a:cs typeface="Arial" panose="020B0604020202020204" pitchFamily="34" charset="0"/>
                <a:hlinkClick r:id="rId6"/>
              </a:rPr>
              <a:t>http</a:t>
            </a:r>
            <a:r>
              <a:rPr lang="de-DE" sz="1200" dirty="0">
                <a:solidFill>
                  <a:schemeClr val="bg1"/>
                </a:solidFill>
                <a:latin typeface="Arial" panose="020B0604020202020204" pitchFamily="34" charset="0"/>
                <a:cs typeface="Arial" panose="020B0604020202020204" pitchFamily="34" charset="0"/>
                <a:hlinkClick r:id="rId6"/>
              </a:rPr>
              <a:t>://www.seminarhaus-schmiede.de/pdf/Luc%20Isebaert,%</a:t>
            </a:r>
            <a:r>
              <a:rPr lang="de-DE" sz="1200" dirty="0" smtClean="0">
                <a:solidFill>
                  <a:schemeClr val="bg1"/>
                </a:solidFill>
                <a:latin typeface="Arial" panose="020B0604020202020204" pitchFamily="34" charset="0"/>
                <a:cs typeface="Arial" panose="020B0604020202020204" pitchFamily="34" charset="0"/>
                <a:hlinkClick r:id="rId6"/>
              </a:rPr>
              <a:t>20Bruegger%20Modell%20Theorie.pdf</a:t>
            </a:r>
            <a:r>
              <a:rPr lang="de-DE" sz="120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24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0625"/>
            <a:ext cx="6943725" cy="46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627211"/>
            <a:ext cx="9144000" cy="1232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780928"/>
            <a:ext cx="9144000" cy="24656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2048" y="5226862"/>
            <a:ext cx="7812360" cy="1572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438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0625"/>
            <a:ext cx="63246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636878"/>
            <a:ext cx="9036496" cy="2083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eck 1"/>
          <p:cNvSpPr/>
          <p:nvPr/>
        </p:nvSpPr>
        <p:spPr>
          <a:xfrm>
            <a:off x="0" y="3732680"/>
            <a:ext cx="8892480" cy="1569660"/>
          </a:xfrm>
          <a:prstGeom prst="rect">
            <a:avLst/>
          </a:prstGeom>
        </p:spPr>
        <p:txBody>
          <a:bodyPr wrap="square">
            <a:spAutoFit/>
          </a:bodyPr>
          <a:lstStyle/>
          <a:p>
            <a:r>
              <a:rPr lang="de-DE" sz="1600" b="1" dirty="0">
                <a:solidFill>
                  <a:schemeClr val="bg1">
                    <a:lumMod val="65000"/>
                    <a:lumOff val="35000"/>
                  </a:schemeClr>
                </a:solidFill>
                <a:latin typeface="Arial" panose="020B0604020202020204" pitchFamily="34" charset="0"/>
                <a:cs typeface="Arial" panose="020B0604020202020204" pitchFamily="34" charset="0"/>
              </a:rPr>
              <a:t>Es kommt vor,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dass </a:t>
            </a:r>
            <a:r>
              <a:rPr lang="de-DE" sz="1600" b="1" dirty="0">
                <a:solidFill>
                  <a:schemeClr val="bg1">
                    <a:lumMod val="65000"/>
                    <a:lumOff val="35000"/>
                  </a:schemeClr>
                </a:solidFill>
                <a:latin typeface="Arial" panose="020B0604020202020204" pitchFamily="34" charset="0"/>
                <a:cs typeface="Arial" panose="020B0604020202020204" pitchFamily="34" charset="0"/>
              </a:rPr>
              <a:t>der Alkohol nicht nur schlechte, sondern auch gute Folgen mit sich trägt,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dass </a:t>
            </a:r>
            <a:r>
              <a:rPr lang="de-DE" sz="1600" b="1" dirty="0">
                <a:solidFill>
                  <a:schemeClr val="bg1">
                    <a:lumMod val="65000"/>
                    <a:lumOff val="35000"/>
                  </a:schemeClr>
                </a:solidFill>
                <a:latin typeface="Arial" panose="020B0604020202020204" pitchFamily="34" charset="0"/>
                <a:cs typeface="Arial" panose="020B0604020202020204" pitchFamily="34" charset="0"/>
              </a:rPr>
              <a:t>er zu etwas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Nützlichem </a:t>
            </a:r>
            <a:r>
              <a:rPr lang="de-DE" sz="1600" b="1" dirty="0">
                <a:solidFill>
                  <a:schemeClr val="bg1">
                    <a:lumMod val="65000"/>
                    <a:lumOff val="35000"/>
                  </a:schemeClr>
                </a:solidFill>
                <a:latin typeface="Arial" panose="020B0604020202020204" pitchFamily="34" charset="0"/>
                <a:cs typeface="Arial" panose="020B0604020202020204" pitchFamily="34" charset="0"/>
              </a:rPr>
              <a:t>dient, und dass es möglich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ist, seine </a:t>
            </a:r>
            <a:r>
              <a:rPr lang="de-DE" sz="1600" b="1" dirty="0">
                <a:solidFill>
                  <a:schemeClr val="bg1">
                    <a:lumMod val="65000"/>
                    <a:lumOff val="35000"/>
                  </a:schemeClr>
                </a:solidFill>
                <a:latin typeface="Arial" panose="020B0604020202020204" pitchFamily="34" charset="0"/>
                <a:cs typeface="Arial" panose="020B0604020202020204" pitchFamily="34" charset="0"/>
              </a:rPr>
              <a:t>positiven Funktionen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aufzuzeigen</a:t>
            </a:r>
            <a:r>
              <a:rPr lang="de-DE" sz="1600" b="1" dirty="0">
                <a:solidFill>
                  <a:schemeClr val="bg1">
                    <a:lumMod val="65000"/>
                    <a:lumOff val="35000"/>
                  </a:schemeClr>
                </a:solidFill>
                <a:latin typeface="Arial" panose="020B0604020202020204" pitchFamily="34" charset="0"/>
                <a:cs typeface="Arial" panose="020B0604020202020204" pitchFamily="34" charset="0"/>
              </a:rPr>
              <a:t>.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Über </a:t>
            </a:r>
            <a:r>
              <a:rPr lang="de-DE" sz="1600" b="1" dirty="0">
                <a:solidFill>
                  <a:schemeClr val="bg1">
                    <a:lumMod val="65000"/>
                    <a:lumOff val="35000"/>
                  </a:schemeClr>
                </a:solidFill>
                <a:latin typeface="Arial" panose="020B0604020202020204" pitchFamily="34" charset="0"/>
                <a:cs typeface="Arial" panose="020B0604020202020204" pitchFamily="34" charset="0"/>
              </a:rPr>
              <a:t>die positiven Funktionen zu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reden hilft </a:t>
            </a:r>
            <a:r>
              <a:rPr lang="de-DE" sz="1600" b="1" dirty="0">
                <a:solidFill>
                  <a:schemeClr val="bg1">
                    <a:lumMod val="65000"/>
                    <a:lumOff val="35000"/>
                  </a:schemeClr>
                </a:solidFill>
                <a:latin typeface="Arial" panose="020B0604020202020204" pitchFamily="34" charset="0"/>
                <a:cs typeface="Arial" panose="020B0604020202020204" pitchFamily="34" charset="0"/>
              </a:rPr>
              <a:t>dabei, den Alkohol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(und </a:t>
            </a:r>
            <a:r>
              <a:rPr lang="de-DE" sz="1600" b="1" dirty="0">
                <a:solidFill>
                  <a:schemeClr val="bg1">
                    <a:lumMod val="65000"/>
                    <a:lumOff val="35000"/>
                  </a:schemeClr>
                </a:solidFill>
                <a:latin typeface="Arial" panose="020B0604020202020204" pitchFamily="34" charset="0"/>
                <a:cs typeface="Arial" panose="020B0604020202020204" pitchFamily="34" charset="0"/>
              </a:rPr>
              <a:t>folglich den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Alkoholiker) nicht </a:t>
            </a:r>
            <a:r>
              <a:rPr lang="de-DE" sz="1600" b="1" dirty="0">
                <a:solidFill>
                  <a:schemeClr val="bg1">
                    <a:lumMod val="65000"/>
                    <a:lumOff val="35000"/>
                  </a:schemeClr>
                </a:solidFill>
                <a:latin typeface="Arial" panose="020B0604020202020204" pitchFamily="34" charset="0"/>
                <a:cs typeface="Arial" panose="020B0604020202020204" pitchFamily="34" charset="0"/>
              </a:rPr>
              <a:t>zu dämonisieren, und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erleichtert </a:t>
            </a:r>
            <a:r>
              <a:rPr lang="de-DE" sz="1600" b="1" dirty="0">
                <a:solidFill>
                  <a:schemeClr val="bg1">
                    <a:lumMod val="65000"/>
                    <a:lumOff val="35000"/>
                  </a:schemeClr>
                </a:solidFill>
                <a:latin typeface="Arial" panose="020B0604020202020204" pitchFamily="34" charset="0"/>
                <a:cs typeface="Arial" panose="020B0604020202020204" pitchFamily="34" charset="0"/>
              </a:rPr>
              <a:t>die schwere Atmosphäre von Schuldgefühlen und Beschuldigungen,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die </a:t>
            </a:r>
            <a:r>
              <a:rPr lang="de-DE" sz="1600" b="1" dirty="0">
                <a:solidFill>
                  <a:schemeClr val="bg1">
                    <a:lumMod val="65000"/>
                    <a:lumOff val="35000"/>
                  </a:schemeClr>
                </a:solidFill>
                <a:latin typeface="Arial" panose="020B0604020202020204" pitchFamily="34" charset="0"/>
                <a:cs typeface="Arial" panose="020B0604020202020204" pitchFamily="34" charset="0"/>
              </a:rPr>
              <a:t>die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Beziehungen </a:t>
            </a:r>
            <a:r>
              <a:rPr lang="de-DE" sz="1600" b="1" dirty="0">
                <a:solidFill>
                  <a:schemeClr val="bg1">
                    <a:lumMod val="65000"/>
                    <a:lumOff val="35000"/>
                  </a:schemeClr>
                </a:solidFill>
                <a:latin typeface="Arial" panose="020B0604020202020204" pitchFamily="34" charset="0"/>
                <a:cs typeface="Arial" panose="020B0604020202020204" pitchFamily="34" charset="0"/>
              </a:rPr>
              <a:t>in Familien mit Alkoholikern so </a:t>
            </a:r>
            <a:r>
              <a:rPr lang="de-DE" sz="1600" b="1" dirty="0" smtClean="0">
                <a:solidFill>
                  <a:schemeClr val="bg1">
                    <a:lumMod val="65000"/>
                    <a:lumOff val="35000"/>
                  </a:schemeClr>
                </a:solidFill>
                <a:latin typeface="Arial" panose="020B0604020202020204" pitchFamily="34" charset="0"/>
                <a:cs typeface="Arial" panose="020B0604020202020204" pitchFamily="34" charset="0"/>
              </a:rPr>
              <a:t>vergiften</a:t>
            </a:r>
            <a:r>
              <a:rPr lang="de-DE" sz="1600" b="1" dirty="0">
                <a:solidFill>
                  <a:schemeClr val="bg1">
                    <a:lumMod val="65000"/>
                    <a:lumOff val="35000"/>
                  </a:schemeClr>
                </a:solidFill>
                <a:latin typeface="Arial" panose="020B0604020202020204" pitchFamily="34" charset="0"/>
                <a:cs typeface="Arial" panose="020B0604020202020204" pitchFamily="34" charset="0"/>
              </a:rPr>
              <a:t>. </a:t>
            </a:r>
          </a:p>
        </p:txBody>
      </p:sp>
      <p:sp>
        <p:nvSpPr>
          <p:cNvPr id="11" name="Rechteck 10"/>
          <p:cNvSpPr/>
          <p:nvPr/>
        </p:nvSpPr>
        <p:spPr>
          <a:xfrm>
            <a:off x="0" y="5918498"/>
            <a:ext cx="9144000" cy="461665"/>
          </a:xfrm>
          <a:prstGeom prst="rect">
            <a:avLst/>
          </a:prstGeom>
        </p:spPr>
        <p:txBody>
          <a:bodyPr wrap="square">
            <a:spAutoFit/>
          </a:bodyPr>
          <a:lstStyle/>
          <a:p>
            <a:r>
              <a:rPr lang="de-DE" sz="1200" b="1" dirty="0" smtClean="0">
                <a:solidFill>
                  <a:srgbClr val="FF9900"/>
                </a:solidFill>
                <a:latin typeface="Arial" panose="020B0604020202020204" pitchFamily="34" charset="0"/>
                <a:cs typeface="Arial" panose="020B0604020202020204" pitchFamily="34" charset="0"/>
              </a:rPr>
              <a:t>Link zum Vertiefen:</a:t>
            </a:r>
            <a:endParaRPr lang="de-DE" sz="1200" b="1" dirty="0" smtClean="0">
              <a:solidFill>
                <a:srgbClr val="FF9900"/>
              </a:solidFill>
              <a:latin typeface="Arial" panose="020B0604020202020204" pitchFamily="34" charset="0"/>
              <a:cs typeface="Arial" panose="020B0604020202020204" pitchFamily="34" charset="0"/>
              <a:hlinkClick r:id="rId5"/>
            </a:endParaRPr>
          </a:p>
          <a:p>
            <a:r>
              <a:rPr lang="de-DE" sz="1200" dirty="0" smtClean="0">
                <a:solidFill>
                  <a:schemeClr val="bg1"/>
                </a:solidFill>
                <a:latin typeface="Arial" panose="020B0604020202020204" pitchFamily="34" charset="0"/>
                <a:cs typeface="Arial" panose="020B0604020202020204" pitchFamily="34" charset="0"/>
                <a:hlinkClick r:id="rId5"/>
              </a:rPr>
              <a:t>http</a:t>
            </a:r>
            <a:r>
              <a:rPr lang="de-DE" sz="1200" dirty="0">
                <a:solidFill>
                  <a:schemeClr val="bg1"/>
                </a:solidFill>
                <a:latin typeface="Arial" panose="020B0604020202020204" pitchFamily="34" charset="0"/>
                <a:cs typeface="Arial" panose="020B0604020202020204" pitchFamily="34" charset="0"/>
                <a:hlinkClick r:id="rId5"/>
              </a:rPr>
              <a:t>://www.seminarhaus-schmiede.de/pdf/Luc%20Isebaert,%</a:t>
            </a:r>
            <a:r>
              <a:rPr lang="de-DE" sz="1200" dirty="0" smtClean="0">
                <a:solidFill>
                  <a:schemeClr val="bg1"/>
                </a:solidFill>
                <a:latin typeface="Arial" panose="020B0604020202020204" pitchFamily="34" charset="0"/>
                <a:cs typeface="Arial" panose="020B0604020202020204" pitchFamily="34" charset="0"/>
                <a:hlinkClick r:id="rId5"/>
              </a:rPr>
              <a:t>20Bruegger%20Modell%20Theorie.pdf</a:t>
            </a:r>
            <a:r>
              <a:rPr lang="de-DE" sz="120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09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sz="2200" dirty="0" smtClean="0">
                <a:solidFill>
                  <a:srgbClr val="FFFFFF"/>
                </a:solidFill>
                <a:latin typeface="Arial" charset="0"/>
                <a:sym typeface="Monaco" charset="0"/>
              </a:rPr>
              <a:t>7 </a:t>
            </a:r>
            <a:r>
              <a:rPr lang="en-US" sz="2200" dirty="0" err="1" smtClean="0">
                <a:solidFill>
                  <a:srgbClr val="FFFFFF"/>
                </a:solidFill>
                <a:latin typeface="Arial" charset="0"/>
                <a:sym typeface="Monaco" charset="0"/>
              </a:rPr>
              <a:t>Fokus</a:t>
            </a:r>
            <a:r>
              <a:rPr lang="en-US" sz="2200" dirty="0" smtClean="0">
                <a:solidFill>
                  <a:srgbClr val="FFFFFF"/>
                </a:solidFill>
                <a:latin typeface="Arial" charset="0"/>
                <a:sym typeface="Monaco" charset="0"/>
              </a:rPr>
              <a:t> </a:t>
            </a:r>
            <a:r>
              <a:rPr lang="en-US" sz="2200" dirty="0" err="1" smtClean="0">
                <a:solidFill>
                  <a:srgbClr val="FFFFFF"/>
                </a:solidFill>
                <a:latin typeface="Arial" charset="0"/>
                <a:sym typeface="Monaco" charset="0"/>
              </a:rPr>
              <a:t>Sucht</a:t>
            </a:r>
            <a:endParaRPr lang="de-DE" sz="2200" dirty="0">
              <a:solidFill>
                <a:srgbClr val="FFFFFF"/>
              </a:solidFill>
              <a:latin typeface="Arial" charset="0"/>
              <a:sym typeface="Monaco"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54197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0625"/>
            <a:ext cx="6324600" cy="42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528764"/>
            <a:ext cx="9144000" cy="35699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hteck 7"/>
          <p:cNvSpPr/>
          <p:nvPr/>
        </p:nvSpPr>
        <p:spPr>
          <a:xfrm>
            <a:off x="0" y="5918498"/>
            <a:ext cx="9144000" cy="461665"/>
          </a:xfrm>
          <a:prstGeom prst="rect">
            <a:avLst/>
          </a:prstGeom>
        </p:spPr>
        <p:txBody>
          <a:bodyPr wrap="square">
            <a:spAutoFit/>
          </a:bodyPr>
          <a:lstStyle/>
          <a:p>
            <a:r>
              <a:rPr lang="de-DE" sz="1200" b="1" dirty="0" smtClean="0">
                <a:solidFill>
                  <a:srgbClr val="FF9900"/>
                </a:solidFill>
                <a:latin typeface="Arial" panose="020B0604020202020204" pitchFamily="34" charset="0"/>
                <a:cs typeface="Arial" panose="020B0604020202020204" pitchFamily="34" charset="0"/>
              </a:rPr>
              <a:t>Link zum Vertiefen:</a:t>
            </a:r>
            <a:endParaRPr lang="de-DE" sz="1200" b="1" dirty="0" smtClean="0">
              <a:solidFill>
                <a:srgbClr val="FF9900"/>
              </a:solidFill>
              <a:latin typeface="Arial" panose="020B0604020202020204" pitchFamily="34" charset="0"/>
              <a:cs typeface="Arial" panose="020B0604020202020204" pitchFamily="34" charset="0"/>
              <a:hlinkClick r:id="rId5"/>
            </a:endParaRPr>
          </a:p>
          <a:p>
            <a:r>
              <a:rPr lang="de-DE" sz="1200" dirty="0" smtClean="0">
                <a:solidFill>
                  <a:schemeClr val="bg1"/>
                </a:solidFill>
                <a:latin typeface="Arial" panose="020B0604020202020204" pitchFamily="34" charset="0"/>
                <a:cs typeface="Arial" panose="020B0604020202020204" pitchFamily="34" charset="0"/>
                <a:hlinkClick r:id="rId5"/>
              </a:rPr>
              <a:t>http</a:t>
            </a:r>
            <a:r>
              <a:rPr lang="de-DE" sz="1200" dirty="0">
                <a:solidFill>
                  <a:schemeClr val="bg1"/>
                </a:solidFill>
                <a:latin typeface="Arial" panose="020B0604020202020204" pitchFamily="34" charset="0"/>
                <a:cs typeface="Arial" panose="020B0604020202020204" pitchFamily="34" charset="0"/>
                <a:hlinkClick r:id="rId5"/>
              </a:rPr>
              <a:t>://www.seminarhaus-schmiede.de/pdf/Luc%20Isebaert,%</a:t>
            </a:r>
            <a:r>
              <a:rPr lang="de-DE" sz="1200" dirty="0" smtClean="0">
                <a:solidFill>
                  <a:schemeClr val="bg1"/>
                </a:solidFill>
                <a:latin typeface="Arial" panose="020B0604020202020204" pitchFamily="34" charset="0"/>
                <a:cs typeface="Arial" panose="020B0604020202020204" pitchFamily="34" charset="0"/>
                <a:hlinkClick r:id="rId5"/>
              </a:rPr>
              <a:t>20Bruegger%20Modell%20Theorie.pdf</a:t>
            </a:r>
            <a:r>
              <a:rPr lang="de-DE" sz="1200" dirty="0" smtClean="0">
                <a:solidFill>
                  <a:schemeClr val="bg1"/>
                </a:solidFill>
                <a:latin typeface="Arial" panose="020B0604020202020204" pitchFamily="34" charset="0"/>
                <a:cs typeface="Arial" panose="020B0604020202020204" pitchFamily="34" charset="0"/>
              </a:rPr>
              <a:t> </a:t>
            </a:r>
            <a:endParaRPr lang="de-DE"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27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Monaco" charset="0"/>
            </a:endParaRPr>
          </a:p>
          <a:p>
            <a:r>
              <a:rPr lang="en-US" b="1" dirty="0">
                <a:solidFill>
                  <a:srgbClr val="000000"/>
                </a:solidFill>
                <a:latin typeface="Arial" charset="0"/>
                <a:cs typeface="Times New Roman" pitchFamily="18" charset="0"/>
                <a:sym typeface="Monaco" charset="0"/>
              </a:rPr>
              <a:t>8 </a:t>
            </a:r>
            <a:r>
              <a:rPr lang="de-DE" b="1" dirty="0">
                <a:solidFill>
                  <a:srgbClr val="000000"/>
                </a:solidFill>
                <a:latin typeface="Arial" charset="0"/>
                <a:cs typeface="Times New Roman" pitchFamily="18" charset="0"/>
                <a:sym typeface="Times New Roman" pitchFamily="18" charset="0"/>
              </a:rPr>
              <a:t>Meine drei zentrale Ableitungen für eine gelingendere </a:t>
            </a:r>
            <a:r>
              <a:rPr lang="de-DE" b="1" dirty="0" smtClean="0">
                <a:solidFill>
                  <a:srgbClr val="000000"/>
                </a:solidFill>
                <a:latin typeface="Arial" charset="0"/>
                <a:cs typeface="Times New Roman" pitchFamily="18" charset="0"/>
                <a:sym typeface="Times New Roman" pitchFamily="18" charset="0"/>
              </a:rPr>
              <a:t> </a:t>
            </a:r>
          </a:p>
          <a:p>
            <a:r>
              <a:rPr lang="de-DE" b="1" dirty="0">
                <a:solidFill>
                  <a:srgbClr val="000000"/>
                </a:solidFill>
                <a:latin typeface="Arial" charset="0"/>
                <a:cs typeface="Times New Roman" pitchFamily="18" charset="0"/>
                <a:sym typeface="Times New Roman" pitchFamily="18" charset="0"/>
              </a:rPr>
              <a:t> </a:t>
            </a:r>
            <a:r>
              <a:rPr lang="de-DE" b="1" dirty="0" smtClean="0">
                <a:solidFill>
                  <a:srgbClr val="000000"/>
                </a:solidFill>
                <a:latin typeface="Arial" charset="0"/>
                <a:cs typeface="Times New Roman" pitchFamily="18" charset="0"/>
                <a:sym typeface="Times New Roman" pitchFamily="18" charset="0"/>
              </a:rPr>
              <a:t>  Beratung</a:t>
            </a:r>
            <a:endParaRPr lang="de-DE" b="1" dirty="0">
              <a:solidFill>
                <a:srgbClr val="000000"/>
              </a:solidFill>
              <a:latin typeface="Arial" charset="0"/>
              <a:cs typeface="Times New Roman" pitchFamily="18" charset="0"/>
              <a:sym typeface="Times New Roman" pitchFamily="18" charset="0"/>
            </a:endParaRPr>
          </a:p>
          <a:p>
            <a:endParaRPr lang="de-DE"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de-DE" sz="1600" b="1" dirty="0" smtClean="0">
                <a:solidFill>
                  <a:srgbClr val="FFFFFF"/>
                </a:solidFill>
                <a:latin typeface="Arial" panose="020B0604020202020204" pitchFamily="34" charset="0"/>
                <a:cs typeface="Arial" panose="020B0604020202020204" pitchFamily="34" charset="0"/>
                <a:sym typeface="Times New Roman" pitchFamily="18" charset="0"/>
              </a:rPr>
              <a:t>Meine drei zentrale Ableitungen für eine gelingendere Beratung</a:t>
            </a:r>
            <a:endParaRPr lang="de-DE" sz="1600" b="1" dirty="0">
              <a:solidFill>
                <a:srgbClr val="FFFFFF"/>
              </a:solidFill>
              <a:latin typeface="Arial" panose="020B0604020202020204" pitchFamily="34" charset="0"/>
              <a:cs typeface="Arial" panose="020B0604020202020204" pitchFamily="34" charset="0"/>
              <a:sym typeface="Times New Roman" pitchFamily="18" charset="0"/>
            </a:endParaRPr>
          </a:p>
        </p:txBody>
      </p:sp>
      <p:sp>
        <p:nvSpPr>
          <p:cNvPr id="6" name="Rectangle 6"/>
          <p:cNvSpPr>
            <a:spLocks noChangeArrowheads="1"/>
          </p:cNvSpPr>
          <p:nvPr/>
        </p:nvSpPr>
        <p:spPr bwMode="auto">
          <a:xfrm>
            <a:off x="0" y="6381328"/>
            <a:ext cx="91440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200" kern="1200">
                <a:solidFill>
                  <a:srgbClr val="000000"/>
                </a:solidFill>
                <a:latin typeface="Times New Roman" pitchFamily="18" charset="0"/>
                <a:ea typeface="ヒラギノ明朝 Pro W3" charset="0"/>
                <a:cs typeface="ヒラギノ明朝 Pro W3" charset="0"/>
                <a:sym typeface="Times New Roman" pitchFamily="18" charset="0"/>
              </a:defRPr>
            </a:lvl1pPr>
            <a:lvl2pPr marL="457200" algn="l" rtl="0" fontAlgn="base">
              <a:spcBef>
                <a:spcPct val="0"/>
              </a:spcBef>
              <a:spcAft>
                <a:spcPct val="0"/>
              </a:spcAft>
              <a:defRPr sz="2200" kern="1200">
                <a:solidFill>
                  <a:srgbClr val="000000"/>
                </a:solidFill>
                <a:latin typeface="Times New Roman" pitchFamily="18" charset="0"/>
                <a:ea typeface="ヒラギノ明朝 Pro W3" charset="0"/>
                <a:cs typeface="ヒラギノ明朝 Pro W3" charset="0"/>
                <a:sym typeface="Times New Roman" pitchFamily="18" charset="0"/>
              </a:defRPr>
            </a:lvl2pPr>
            <a:lvl3pPr marL="914400" algn="l" rtl="0" fontAlgn="base">
              <a:spcBef>
                <a:spcPct val="0"/>
              </a:spcBef>
              <a:spcAft>
                <a:spcPct val="0"/>
              </a:spcAft>
              <a:defRPr sz="2200" kern="1200">
                <a:solidFill>
                  <a:srgbClr val="000000"/>
                </a:solidFill>
                <a:latin typeface="Times New Roman" pitchFamily="18" charset="0"/>
                <a:ea typeface="ヒラギノ明朝 Pro W3" charset="0"/>
                <a:cs typeface="ヒラギノ明朝 Pro W3" charset="0"/>
                <a:sym typeface="Times New Roman" pitchFamily="18" charset="0"/>
              </a:defRPr>
            </a:lvl3pPr>
            <a:lvl4pPr marL="1371600" algn="l" rtl="0" fontAlgn="base">
              <a:spcBef>
                <a:spcPct val="0"/>
              </a:spcBef>
              <a:spcAft>
                <a:spcPct val="0"/>
              </a:spcAft>
              <a:defRPr sz="2200" kern="1200">
                <a:solidFill>
                  <a:srgbClr val="000000"/>
                </a:solidFill>
                <a:latin typeface="Times New Roman" pitchFamily="18" charset="0"/>
                <a:ea typeface="ヒラギノ明朝 Pro W3" charset="0"/>
                <a:cs typeface="ヒラギノ明朝 Pro W3" charset="0"/>
                <a:sym typeface="Times New Roman" pitchFamily="18" charset="0"/>
              </a:defRPr>
            </a:lvl4pPr>
            <a:lvl5pPr marL="1828800" algn="l" rtl="0" fontAlgn="base">
              <a:spcBef>
                <a:spcPct val="0"/>
              </a:spcBef>
              <a:spcAft>
                <a:spcPct val="0"/>
              </a:spcAft>
              <a:defRPr sz="2200" kern="1200">
                <a:solidFill>
                  <a:srgbClr val="000000"/>
                </a:solidFill>
                <a:latin typeface="Times New Roman" pitchFamily="18" charset="0"/>
                <a:ea typeface="ヒラギノ明朝 Pro W3" charset="0"/>
                <a:cs typeface="ヒラギノ明朝 Pro W3" charset="0"/>
                <a:sym typeface="Times New Roman" pitchFamily="18" charset="0"/>
              </a:defRPr>
            </a:lvl5pPr>
            <a:lvl6pPr marL="2286000" algn="l" defTabSz="914400" rtl="0" eaLnBrk="1" latinLnBrk="0" hangingPunct="1">
              <a:defRPr sz="2200" kern="1200">
                <a:solidFill>
                  <a:srgbClr val="000000"/>
                </a:solidFill>
                <a:latin typeface="Times New Roman" pitchFamily="18" charset="0"/>
                <a:ea typeface="ヒラギノ明朝 Pro W3" charset="0"/>
                <a:cs typeface="ヒラギノ明朝 Pro W3" charset="0"/>
                <a:sym typeface="Times New Roman" pitchFamily="18" charset="0"/>
              </a:defRPr>
            </a:lvl6pPr>
            <a:lvl7pPr marL="2743200" algn="l" defTabSz="914400" rtl="0" eaLnBrk="1" latinLnBrk="0" hangingPunct="1">
              <a:defRPr sz="2200" kern="1200">
                <a:solidFill>
                  <a:srgbClr val="000000"/>
                </a:solidFill>
                <a:latin typeface="Times New Roman" pitchFamily="18" charset="0"/>
                <a:ea typeface="ヒラギノ明朝 Pro W3" charset="0"/>
                <a:cs typeface="ヒラギノ明朝 Pro W3" charset="0"/>
                <a:sym typeface="Times New Roman" pitchFamily="18" charset="0"/>
              </a:defRPr>
            </a:lvl7pPr>
            <a:lvl8pPr marL="3200400" algn="l" defTabSz="914400" rtl="0" eaLnBrk="1" latinLnBrk="0" hangingPunct="1">
              <a:defRPr sz="2200" kern="1200">
                <a:solidFill>
                  <a:srgbClr val="000000"/>
                </a:solidFill>
                <a:latin typeface="Times New Roman" pitchFamily="18" charset="0"/>
                <a:ea typeface="ヒラギノ明朝 Pro W3" charset="0"/>
                <a:cs typeface="ヒラギノ明朝 Pro W3" charset="0"/>
                <a:sym typeface="Times New Roman" pitchFamily="18" charset="0"/>
              </a:defRPr>
            </a:lvl8pPr>
            <a:lvl9pPr marL="3657600" algn="l" defTabSz="914400" rtl="0" eaLnBrk="1" latinLnBrk="0" hangingPunct="1">
              <a:defRPr sz="2200" kern="1200">
                <a:solidFill>
                  <a:srgbClr val="000000"/>
                </a:solidFill>
                <a:latin typeface="Times New Roman" pitchFamily="18" charset="0"/>
                <a:ea typeface="ヒラギノ明朝 Pro W3" charset="0"/>
                <a:cs typeface="ヒラギノ明朝 Pro W3" charset="0"/>
                <a:sym typeface="Times New Roman" pitchFamily="18" charset="0"/>
              </a:defRPr>
            </a:lvl9pPr>
          </a:lstStyle>
          <a:p>
            <a:pPr algn="r"/>
            <a:r>
              <a:rPr lang="de-DE" sz="900" dirty="0">
                <a:solidFill>
                  <a:srgbClr val="00206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a:r>
              <a:rPr lang="de-DE" sz="600" b="1" dirty="0">
                <a:solidFill>
                  <a:srgbClr val="FF6600"/>
                </a:solidFill>
                <a:latin typeface="Arial" charset="0"/>
                <a:cs typeface="Arial" charset="0"/>
              </a:rPr>
              <a:t>Europ</a:t>
            </a:r>
            <a:r>
              <a:rPr lang="de-DE" sz="600" b="1" dirty="0">
                <a:solidFill>
                  <a:srgbClr val="FF6600"/>
                </a:solidFill>
                <a:cs typeface="Arial" charset="0"/>
              </a:rPr>
              <a:t>ä</a:t>
            </a:r>
            <a:r>
              <a:rPr lang="de-DE" sz="600" b="1" dirty="0">
                <a:solidFill>
                  <a:srgbClr val="FF6600"/>
                </a:solidFill>
                <a:latin typeface="Arial" charset="0"/>
                <a:cs typeface="Arial" charset="0"/>
              </a:rPr>
              <a:t>isches Institut f</a:t>
            </a:r>
            <a:r>
              <a:rPr lang="de-DE" sz="600" b="1" dirty="0">
                <a:solidFill>
                  <a:srgbClr val="FF6600"/>
                </a:solidFill>
                <a:cs typeface="Arial" charset="0"/>
              </a:rPr>
              <a:t>ü</a:t>
            </a:r>
            <a:r>
              <a:rPr lang="de-DE" sz="600" b="1" dirty="0">
                <a:solidFill>
                  <a:srgbClr val="FF6600"/>
                </a:solidFill>
                <a:latin typeface="Arial" charset="0"/>
                <a:cs typeface="Arial" charset="0"/>
              </a:rPr>
              <a:t>r Sozialforschung</a:t>
            </a:r>
            <a:r>
              <a:rPr lang="de-DE" sz="600" b="1" dirty="0">
                <a:solidFill>
                  <a:srgbClr val="FFFFFF"/>
                </a:solidFill>
                <a:latin typeface="Arial" charset="0"/>
                <a:cs typeface="Arial" charset="0"/>
              </a:rPr>
              <a:t> </a:t>
            </a:r>
            <a:r>
              <a:rPr lang="de-DE" sz="600" b="1" dirty="0">
                <a:solidFill>
                  <a:srgbClr val="333333"/>
                </a:solidFill>
                <a:latin typeface="Arial" charset="0"/>
                <a:cs typeface="Arial" charset="0"/>
              </a:rPr>
              <a:t>Stefan Bestmann</a:t>
            </a:r>
            <a:r>
              <a:rPr lang="de-DE" sz="600" b="1" dirty="0">
                <a:solidFill>
                  <a:srgbClr val="FF6600"/>
                </a:solidFill>
                <a:latin typeface="Arial" charset="0"/>
                <a:cs typeface="Arial" charset="0"/>
              </a:rPr>
              <a:t> Berlin</a:t>
            </a:r>
            <a:endParaRPr lang="de-DE" sz="1200" dirty="0">
              <a:solidFill>
                <a:srgbClr val="FFFFFF"/>
              </a:solidFill>
              <a:cs typeface="Times New Roman" pitchFamily="18" charset="0"/>
            </a:endParaRPr>
          </a:p>
          <a:p>
            <a:pPr algn="r" eaLnBrk="0" hangingPunct="0"/>
            <a:r>
              <a:rPr lang="de-DE" sz="600" dirty="0" smtClean="0">
                <a:solidFill>
                  <a:srgbClr val="FFFFFF"/>
                </a:solidFill>
                <a:latin typeface="Arial" charset="0"/>
                <a:cs typeface="Arial" charset="0"/>
              </a:rPr>
              <a:t>f</a:t>
            </a:r>
            <a:r>
              <a:rPr lang="de-DE" sz="600" dirty="0">
                <a:solidFill>
                  <a:srgbClr val="FFFFFF"/>
                </a:solidFill>
                <a:latin typeface="Arial" charset="0"/>
                <a:cs typeface="Arial" charset="0"/>
              </a:rPr>
              <a:t>.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rPr>
              <a:t> </a:t>
            </a:r>
            <a:r>
              <a:rPr lang="de-DE" sz="600" dirty="0">
                <a:solidFill>
                  <a:srgbClr val="010000"/>
                </a:solidFill>
                <a:latin typeface="Arial" charset="0"/>
                <a:cs typeface="Arial" charset="0"/>
                <a:sym typeface="Wingdings" pitchFamily="2" charset="2"/>
              </a:rPr>
              <a:t>Prof .Dr.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rPr>
              <a:t> </a:t>
            </a:r>
            <a:r>
              <a:rPr lang="de-DE" sz="600" dirty="0">
                <a:solidFill>
                  <a:srgbClr val="010000"/>
                </a:solidFill>
                <a:latin typeface="Arial" charset="0"/>
                <a:cs typeface="Arial" charset="0"/>
                <a:sym typeface="Wingdings" pitchFamily="2" charset="2"/>
              </a:rPr>
              <a:t>info@eins-berlin.de</a:t>
            </a:r>
          </a:p>
        </p:txBody>
      </p:sp>
      <p:sp>
        <p:nvSpPr>
          <p:cNvPr id="8" name="Rechteck 1"/>
          <p:cNvSpPr>
            <a:spLocks noChangeArrowheads="1"/>
          </p:cNvSpPr>
          <p:nvPr/>
        </p:nvSpPr>
        <p:spPr bwMode="auto">
          <a:xfrm>
            <a:off x="-2071" y="332656"/>
            <a:ext cx="902017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b="1" dirty="0" smtClean="0">
                <a:solidFill>
                  <a:srgbClr val="000000"/>
                </a:solidFill>
                <a:latin typeface="Arial" charset="0"/>
                <a:cs typeface="Times New Roman" pitchFamily="18" charset="0"/>
                <a:sym typeface="Wingdings"/>
              </a:rPr>
              <a:t> </a:t>
            </a:r>
            <a:r>
              <a:rPr lang="de-DE" dirty="0" smtClean="0">
                <a:solidFill>
                  <a:srgbClr val="000000"/>
                </a:solidFill>
                <a:latin typeface="Arial" charset="0"/>
                <a:cs typeface="Times New Roman" pitchFamily="18" charset="0"/>
                <a:sym typeface="Times New Roman" pitchFamily="18" charset="0"/>
              </a:rPr>
              <a:t>Nicht die Berater*innen/ Sozialarbeiter*innen, Therapeut*innen etc. verändern die </a:t>
            </a:r>
          </a:p>
          <a:p>
            <a:pPr fontAlgn="base">
              <a:spcBef>
                <a:spcPct val="0"/>
              </a:spcBef>
              <a:spcAft>
                <a:spcPct val="0"/>
              </a:spcAft>
            </a:pPr>
            <a:r>
              <a:rPr lang="de-DE" dirty="0" smtClean="0">
                <a:solidFill>
                  <a:srgbClr val="000000"/>
                </a:solidFill>
                <a:latin typeface="Arial" charset="0"/>
                <a:cs typeface="Times New Roman" pitchFamily="18" charset="0"/>
                <a:sym typeface="Times New Roman" pitchFamily="18" charset="0"/>
              </a:rPr>
              <a:t>    Menschen.</a:t>
            </a:r>
          </a:p>
          <a:p>
            <a:pPr fontAlgn="base">
              <a:spcBef>
                <a:spcPct val="0"/>
              </a:spcBef>
              <a:spcAft>
                <a:spcPct val="0"/>
              </a:spcAft>
            </a:pPr>
            <a:endParaRPr lang="de-DE" dirty="0">
              <a:solidFill>
                <a:srgbClr val="000000"/>
              </a:solidFill>
              <a:latin typeface="Arial" charset="0"/>
              <a:cs typeface="Times New Roman" pitchFamily="18" charset="0"/>
              <a:sym typeface="Times New Roman" pitchFamily="18" charset="0"/>
            </a:endParaRPr>
          </a:p>
          <a:p>
            <a:pPr fontAlgn="base">
              <a:spcBef>
                <a:spcPct val="0"/>
              </a:spcBef>
              <a:spcAft>
                <a:spcPct val="0"/>
              </a:spcAft>
            </a:pPr>
            <a:r>
              <a:rPr lang="de-DE" dirty="0" smtClean="0">
                <a:solidFill>
                  <a:srgbClr val="000000"/>
                </a:solidFill>
                <a:latin typeface="Arial" charset="0"/>
                <a:cs typeface="Times New Roman" pitchFamily="18" charset="0"/>
                <a:sym typeface="Times New Roman" pitchFamily="18" charset="0"/>
              </a:rPr>
              <a:t>Menschen ändern ihr Verhalten selbst, wenn es ihnen </a:t>
            </a:r>
            <a:r>
              <a:rPr lang="de-DE" b="1" dirty="0" smtClean="0">
                <a:solidFill>
                  <a:srgbClr val="FF6600"/>
                </a:solidFill>
                <a:latin typeface="Arial" charset="0"/>
                <a:cs typeface="Times New Roman" pitchFamily="18" charset="0"/>
                <a:sym typeface="Times New Roman" pitchFamily="18" charset="0"/>
              </a:rPr>
              <a:t>sinnlogisch hilfreicher</a:t>
            </a:r>
            <a:r>
              <a:rPr lang="de-DE" dirty="0" smtClean="0">
                <a:solidFill>
                  <a:srgbClr val="000000"/>
                </a:solidFill>
                <a:latin typeface="Arial" charset="0"/>
                <a:cs typeface="Times New Roman" pitchFamily="18" charset="0"/>
                <a:sym typeface="Times New Roman" pitchFamily="18" charset="0"/>
              </a:rPr>
              <a:t> erscheint in der Bewältigung ihres Alltags und wenn es ihnen zugleich </a:t>
            </a:r>
            <a:r>
              <a:rPr lang="de-DE" b="1" dirty="0" smtClean="0">
                <a:solidFill>
                  <a:srgbClr val="FF6600"/>
                </a:solidFill>
                <a:latin typeface="Arial" charset="0"/>
                <a:cs typeface="Times New Roman" pitchFamily="18" charset="0"/>
                <a:sym typeface="Times New Roman" pitchFamily="18" charset="0"/>
              </a:rPr>
              <a:t>möglich</a:t>
            </a:r>
            <a:r>
              <a:rPr lang="de-DE" dirty="0" smtClean="0">
                <a:solidFill>
                  <a:srgbClr val="FF6600"/>
                </a:solidFill>
                <a:latin typeface="Arial" charset="0"/>
                <a:cs typeface="Times New Roman" pitchFamily="18" charset="0"/>
                <a:sym typeface="Times New Roman" pitchFamily="18" charset="0"/>
              </a:rPr>
              <a:t> </a:t>
            </a:r>
            <a:r>
              <a:rPr lang="de-DE" dirty="0" smtClean="0">
                <a:solidFill>
                  <a:srgbClr val="000000"/>
                </a:solidFill>
                <a:latin typeface="Arial" charset="0"/>
                <a:cs typeface="Times New Roman" pitchFamily="18" charset="0"/>
                <a:sym typeface="Times New Roman" pitchFamily="18" charset="0"/>
              </a:rPr>
              <a:t>ist (sense </a:t>
            </a:r>
            <a:r>
              <a:rPr lang="de-DE" dirty="0" err="1" smtClean="0">
                <a:solidFill>
                  <a:srgbClr val="000000"/>
                </a:solidFill>
                <a:latin typeface="Arial" charset="0"/>
                <a:cs typeface="Times New Roman" pitchFamily="18" charset="0"/>
                <a:sym typeface="Times New Roman" pitchFamily="18" charset="0"/>
              </a:rPr>
              <a:t>of</a:t>
            </a:r>
            <a:r>
              <a:rPr lang="de-DE" dirty="0" smtClean="0">
                <a:solidFill>
                  <a:srgbClr val="000000"/>
                </a:solidFill>
                <a:latin typeface="Arial" charset="0"/>
                <a:cs typeface="Times New Roman" pitchFamily="18" charset="0"/>
                <a:sym typeface="Times New Roman" pitchFamily="18" charset="0"/>
              </a:rPr>
              <a:t> </a:t>
            </a:r>
            <a:r>
              <a:rPr lang="de-DE" dirty="0" err="1" smtClean="0">
                <a:solidFill>
                  <a:srgbClr val="000000"/>
                </a:solidFill>
                <a:latin typeface="Arial" charset="0"/>
                <a:cs typeface="Times New Roman" pitchFamily="18" charset="0"/>
                <a:sym typeface="Times New Roman" pitchFamily="18" charset="0"/>
              </a:rPr>
              <a:t>coherence</a:t>
            </a:r>
            <a:r>
              <a:rPr lang="de-DE" dirty="0" smtClean="0">
                <a:solidFill>
                  <a:srgbClr val="000000"/>
                </a:solidFill>
                <a:latin typeface="Arial" charset="0"/>
                <a:cs typeface="Times New Roman" pitchFamily="18" charset="0"/>
                <a:sym typeface="Times New Roman" pitchFamily="18" charset="0"/>
              </a:rPr>
              <a:t>).</a:t>
            </a:r>
            <a:endParaRPr lang="de-DE" dirty="0">
              <a:solidFill>
                <a:srgbClr val="000000"/>
              </a:solidFill>
              <a:latin typeface="Arial" charset="0"/>
              <a:cs typeface="Times New Roman" pitchFamily="18" charset="0"/>
              <a:sym typeface="Times New Roman" pitchFamily="18" charset="0"/>
            </a:endParaRPr>
          </a:p>
        </p:txBody>
      </p:sp>
      <p:sp>
        <p:nvSpPr>
          <p:cNvPr id="10" name="Rechteck 1"/>
          <p:cNvSpPr>
            <a:spLocks noChangeArrowheads="1"/>
          </p:cNvSpPr>
          <p:nvPr/>
        </p:nvSpPr>
        <p:spPr bwMode="auto">
          <a:xfrm>
            <a:off x="0" y="1991162"/>
            <a:ext cx="90201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endParaRPr lang="de-DE" b="1" dirty="0" smtClean="0">
              <a:solidFill>
                <a:srgbClr val="FF6600"/>
              </a:solidFill>
              <a:latin typeface="Arial" charset="0"/>
              <a:cs typeface="Times New Roman" pitchFamily="18" charset="0"/>
              <a:sym typeface="Times New Roman" pitchFamily="18" charset="0"/>
            </a:endParaRPr>
          </a:p>
          <a:p>
            <a:pPr fontAlgn="base">
              <a:spcBef>
                <a:spcPct val="0"/>
              </a:spcBef>
              <a:spcAft>
                <a:spcPct val="0"/>
              </a:spcAft>
            </a:pPr>
            <a:r>
              <a:rPr lang="de-DE" b="1" dirty="0" smtClean="0">
                <a:solidFill>
                  <a:srgbClr val="000000"/>
                </a:solidFill>
                <a:latin typeface="Arial" charset="0"/>
                <a:cs typeface="Times New Roman" pitchFamily="18" charset="0"/>
                <a:sym typeface="Wingdings"/>
              </a:rPr>
              <a:t> </a:t>
            </a:r>
            <a:r>
              <a:rPr lang="de-DE" dirty="0" smtClean="0">
                <a:solidFill>
                  <a:srgbClr val="000000"/>
                </a:solidFill>
                <a:latin typeface="Arial" charset="0"/>
                <a:cs typeface="Times New Roman" pitchFamily="18" charset="0"/>
                <a:sym typeface="Wingdings"/>
              </a:rPr>
              <a:t>Die</a:t>
            </a:r>
            <a:r>
              <a:rPr lang="de-DE" b="1" dirty="0" smtClean="0">
                <a:solidFill>
                  <a:srgbClr val="000000"/>
                </a:solidFill>
                <a:latin typeface="Arial" charset="0"/>
                <a:cs typeface="Times New Roman" pitchFamily="18" charset="0"/>
                <a:sym typeface="Wingdings"/>
              </a:rPr>
              <a:t> </a:t>
            </a:r>
            <a:r>
              <a:rPr lang="de-DE" b="1" dirty="0" smtClean="0">
                <a:solidFill>
                  <a:srgbClr val="FF6600"/>
                </a:solidFill>
                <a:latin typeface="Arial" charset="0"/>
                <a:cs typeface="Times New Roman" pitchFamily="18" charset="0"/>
                <a:sym typeface="Times New Roman" pitchFamily="18" charset="0"/>
              </a:rPr>
              <a:t>Gestaltung von Ermöglichungsbedingungen auf den  </a:t>
            </a:r>
          </a:p>
          <a:p>
            <a:pPr fontAlgn="base">
              <a:spcBef>
                <a:spcPct val="0"/>
              </a:spcBef>
              <a:spcAft>
                <a:spcPct val="0"/>
              </a:spcAft>
            </a:pPr>
            <a:r>
              <a:rPr lang="de-DE" b="1" dirty="0" smtClean="0">
                <a:solidFill>
                  <a:srgbClr val="FF6600"/>
                </a:solidFill>
                <a:latin typeface="Arial" charset="0"/>
                <a:cs typeface="Times New Roman" pitchFamily="18" charset="0"/>
                <a:sym typeface="Times New Roman" pitchFamily="18" charset="0"/>
              </a:rPr>
              <a:t>    Wechselwirkungsdimensionen von Individuum und Umwelt ist notwendig  </a:t>
            </a:r>
          </a:p>
          <a:p>
            <a:pPr fontAlgn="base">
              <a:spcBef>
                <a:spcPct val="0"/>
              </a:spcBef>
              <a:spcAft>
                <a:spcPct val="0"/>
              </a:spcAft>
            </a:pPr>
            <a:r>
              <a:rPr lang="de-DE" altLang="de-DE" sz="1200" b="1" dirty="0">
                <a:solidFill>
                  <a:srgbClr val="FF6600"/>
                </a:solidFill>
                <a:latin typeface="Arial" charset="0"/>
                <a:cs typeface="Times New Roman" pitchFamily="18" charset="0"/>
                <a:sym typeface="Times New Roman" pitchFamily="18" charset="0"/>
              </a:rPr>
              <a:t> </a:t>
            </a:r>
            <a:r>
              <a:rPr lang="de-DE" altLang="de-DE" sz="1200" b="1" dirty="0" smtClean="0">
                <a:solidFill>
                  <a:srgbClr val="FF6600"/>
                </a:solidFill>
                <a:latin typeface="Arial" charset="0"/>
                <a:cs typeface="Times New Roman" pitchFamily="18" charset="0"/>
                <a:sym typeface="Times New Roman" pitchFamily="18" charset="0"/>
              </a:rPr>
              <a:t>     </a:t>
            </a:r>
            <a:r>
              <a:rPr lang="de-DE" altLang="de-DE" sz="1200" dirty="0" smtClean="0">
                <a:solidFill>
                  <a:srgbClr val="000000"/>
                </a:solidFill>
                <a:latin typeface="Arial" charset="0"/>
                <a:cs typeface="Times New Roman" pitchFamily="18" charset="0"/>
                <a:sym typeface="Times New Roman" pitchFamily="18" charset="0"/>
              </a:rPr>
              <a:t>(</a:t>
            </a:r>
            <a:r>
              <a:rPr lang="de-DE" altLang="de-DE" sz="1200" dirty="0">
                <a:solidFill>
                  <a:srgbClr val="000000"/>
                </a:solidFill>
                <a:latin typeface="Arial" charset="0"/>
                <a:cs typeface="Times New Roman" pitchFamily="18" charset="0"/>
                <a:sym typeface="Times New Roman" pitchFamily="18" charset="0"/>
              </a:rPr>
              <a:t>Bestmann 2014) </a:t>
            </a:r>
          </a:p>
          <a:p>
            <a:pPr fontAlgn="base">
              <a:spcBef>
                <a:spcPct val="0"/>
              </a:spcBef>
              <a:spcAft>
                <a:spcPct val="0"/>
              </a:spcAft>
            </a:pPr>
            <a:endParaRPr lang="de-DE" dirty="0">
              <a:solidFill>
                <a:srgbClr val="000000"/>
              </a:solidFill>
              <a:latin typeface="Arial" charset="0"/>
              <a:cs typeface="Times New Roman" pitchFamily="18" charset="0"/>
              <a:sym typeface="Times New Roman" pitchFamily="18" charset="0"/>
            </a:endParaRPr>
          </a:p>
        </p:txBody>
      </p:sp>
      <p:sp>
        <p:nvSpPr>
          <p:cNvPr id="13" name="Rechteck 12"/>
          <p:cNvSpPr/>
          <p:nvPr/>
        </p:nvSpPr>
        <p:spPr>
          <a:xfrm>
            <a:off x="1691680" y="3284798"/>
            <a:ext cx="6336704" cy="3139321"/>
          </a:xfrm>
          <a:prstGeom prst="rect">
            <a:avLst/>
          </a:prstGeom>
        </p:spPr>
        <p:txBody>
          <a:bodyPr wrap="square">
            <a:spAutoFit/>
          </a:bodyPr>
          <a:lstStyle/>
          <a:p>
            <a:pPr lvl="1" fontAlgn="base">
              <a:spcBef>
                <a:spcPct val="0"/>
              </a:spcBef>
              <a:spcAft>
                <a:spcPct val="0"/>
              </a:spcAft>
            </a:pPr>
            <a:r>
              <a:rPr lang="de-DE" dirty="0">
                <a:solidFill>
                  <a:srgbClr val="000000"/>
                </a:solidFill>
                <a:latin typeface="Arial" panose="020B0604020202020204" pitchFamily="34" charset="0"/>
                <a:cs typeface="Arial" panose="020B0604020202020204" pitchFamily="34" charset="0"/>
                <a:sym typeface="Times New Roman" pitchFamily="18" charset="0"/>
              </a:rPr>
              <a:t>Diese Bedingungen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haben das </a:t>
            </a:r>
            <a:r>
              <a:rPr lang="de-DE" dirty="0">
                <a:solidFill>
                  <a:srgbClr val="000000"/>
                </a:solidFill>
                <a:latin typeface="Arial" panose="020B0604020202020204" pitchFamily="34" charset="0"/>
                <a:cs typeface="Arial" panose="020B0604020202020204" pitchFamily="34" charset="0"/>
                <a:sym typeface="Times New Roman" pitchFamily="18" charset="0"/>
              </a:rPr>
              <a:t>wechselwirkende Zusammenspiel von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subjektiven Individuum (Lebenswelt) </a:t>
            </a:r>
            <a:r>
              <a:rPr lang="de-DE" dirty="0">
                <a:solidFill>
                  <a:srgbClr val="000000"/>
                </a:solidFill>
                <a:latin typeface="Arial" panose="020B0604020202020204" pitchFamily="34" charset="0"/>
                <a:cs typeface="Arial" panose="020B0604020202020204" pitchFamily="34" charset="0"/>
                <a:sym typeface="Times New Roman" pitchFamily="18" charset="0"/>
              </a:rPr>
              <a:t>und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Umwelt(Lebenslage) </a:t>
            </a:r>
            <a:r>
              <a:rPr lang="de-DE" dirty="0">
                <a:solidFill>
                  <a:srgbClr val="000000"/>
                </a:solidFill>
                <a:latin typeface="Arial" panose="020B0604020202020204" pitchFamily="34" charset="0"/>
                <a:cs typeface="Arial" panose="020B0604020202020204" pitchFamily="34" charset="0"/>
                <a:sym typeface="Times New Roman" pitchFamily="18" charset="0"/>
              </a:rPr>
              <a:t>zeitgleich im </a:t>
            </a:r>
            <a:r>
              <a:rPr lang="de-DE" dirty="0" smtClean="0">
                <a:solidFill>
                  <a:srgbClr val="000000"/>
                </a:solidFill>
                <a:latin typeface="Arial" panose="020B0604020202020204" pitchFamily="34" charset="0"/>
                <a:cs typeface="Arial" panose="020B0604020202020204" pitchFamily="34" charset="0"/>
                <a:sym typeface="Times New Roman" pitchFamily="18" charset="0"/>
              </a:rPr>
              <a:t>Blick. </a:t>
            </a:r>
          </a:p>
          <a:p>
            <a:pPr lvl="1" fontAlgn="base">
              <a:spcBef>
                <a:spcPct val="0"/>
              </a:spcBef>
              <a:spcAft>
                <a:spcPct val="0"/>
              </a:spcAft>
            </a:pPr>
            <a:endParaRPr lang="de-DE" dirty="0">
              <a:solidFill>
                <a:srgbClr val="000000"/>
              </a:solidFill>
              <a:latin typeface="Arial" panose="020B0604020202020204" pitchFamily="34" charset="0"/>
              <a:cs typeface="Arial" panose="020B0604020202020204" pitchFamily="34" charset="0"/>
              <a:sym typeface="Times New Roman" pitchFamily="18" charset="0"/>
            </a:endParaRPr>
          </a:p>
          <a:p>
            <a:pPr lvl="1" fontAlgn="base">
              <a:spcBef>
                <a:spcPct val="0"/>
              </a:spcBef>
              <a:spcAft>
                <a:spcPct val="0"/>
              </a:spcAft>
            </a:pPr>
            <a:r>
              <a:rPr lang="de-DE" dirty="0" smtClean="0">
                <a:solidFill>
                  <a:srgbClr val="000000"/>
                </a:solidFill>
                <a:latin typeface="Arial" panose="020B0604020202020204" pitchFamily="34" charset="0"/>
                <a:cs typeface="Arial" panose="020B0604020202020204" pitchFamily="34" charset="0"/>
                <a:sym typeface="Times New Roman" pitchFamily="18" charset="0"/>
              </a:rPr>
              <a:t>Es </a:t>
            </a:r>
            <a:r>
              <a:rPr lang="de-DE" dirty="0">
                <a:solidFill>
                  <a:srgbClr val="000000"/>
                </a:solidFill>
                <a:latin typeface="Arial" panose="020B0604020202020204" pitchFamily="34" charset="0"/>
                <a:cs typeface="Arial" panose="020B0604020202020204" pitchFamily="34" charset="0"/>
                <a:sym typeface="Times New Roman" pitchFamily="18" charset="0"/>
              </a:rPr>
              <a:t>geht somit um </a:t>
            </a:r>
            <a:r>
              <a:rPr lang="de-DE" b="1" dirty="0">
                <a:solidFill>
                  <a:srgbClr val="000000"/>
                </a:solidFill>
                <a:latin typeface="Arial" panose="020B0604020202020204" pitchFamily="34" charset="0"/>
                <a:cs typeface="Arial" panose="020B0604020202020204" pitchFamily="34" charset="0"/>
                <a:sym typeface="Times New Roman" pitchFamily="18" charset="0"/>
              </a:rPr>
              <a:t>Ermöglichungsbedingungen für das Handeln des Individuums</a:t>
            </a:r>
            <a:r>
              <a:rPr lang="de-DE" dirty="0">
                <a:solidFill>
                  <a:srgbClr val="000000"/>
                </a:solidFill>
                <a:latin typeface="Arial" panose="020B0604020202020204" pitchFamily="34" charset="0"/>
                <a:cs typeface="Arial" panose="020B0604020202020204" pitchFamily="34" charset="0"/>
                <a:sym typeface="Times New Roman" pitchFamily="18" charset="0"/>
              </a:rPr>
              <a:t> aus sich selbst heraus </a:t>
            </a:r>
            <a:endParaRPr lang="de-DE" dirty="0" smtClean="0">
              <a:solidFill>
                <a:srgbClr val="000000"/>
              </a:solidFill>
              <a:latin typeface="Arial" panose="020B0604020202020204" pitchFamily="34" charset="0"/>
              <a:cs typeface="Arial" panose="020B0604020202020204" pitchFamily="34" charset="0"/>
              <a:sym typeface="Times New Roman" pitchFamily="18" charset="0"/>
            </a:endParaRPr>
          </a:p>
          <a:p>
            <a:pPr lvl="1" fontAlgn="base">
              <a:spcBef>
                <a:spcPct val="0"/>
              </a:spcBef>
              <a:spcAft>
                <a:spcPct val="0"/>
              </a:spcAft>
            </a:pPr>
            <a:endParaRPr lang="de-DE" dirty="0">
              <a:solidFill>
                <a:srgbClr val="000000"/>
              </a:solidFill>
              <a:latin typeface="Arial" panose="020B0604020202020204" pitchFamily="34" charset="0"/>
              <a:cs typeface="Arial" panose="020B0604020202020204" pitchFamily="34" charset="0"/>
              <a:sym typeface="Times New Roman" pitchFamily="18" charset="0"/>
            </a:endParaRPr>
          </a:p>
          <a:p>
            <a:pPr lvl="1" fontAlgn="base">
              <a:spcBef>
                <a:spcPct val="0"/>
              </a:spcBef>
              <a:spcAft>
                <a:spcPct val="0"/>
              </a:spcAft>
            </a:pPr>
            <a:r>
              <a:rPr lang="de-DE" dirty="0" smtClean="0">
                <a:solidFill>
                  <a:srgbClr val="000000"/>
                </a:solidFill>
                <a:latin typeface="Arial" panose="020B0604020202020204" pitchFamily="34" charset="0"/>
                <a:cs typeface="Arial" panose="020B0604020202020204" pitchFamily="34" charset="0"/>
                <a:sym typeface="Times New Roman" pitchFamily="18" charset="0"/>
              </a:rPr>
              <a:t>und </a:t>
            </a:r>
            <a:r>
              <a:rPr lang="de-DE" dirty="0">
                <a:solidFill>
                  <a:srgbClr val="000000"/>
                </a:solidFill>
                <a:latin typeface="Arial" panose="020B0604020202020204" pitchFamily="34" charset="0"/>
                <a:cs typeface="Arial" panose="020B0604020202020204" pitchFamily="34" charset="0"/>
                <a:sym typeface="Times New Roman" pitchFamily="18" charset="0"/>
              </a:rPr>
              <a:t>zugleich um Bedingungen, die dieses indivi­duelle Handeln </a:t>
            </a:r>
            <a:r>
              <a:rPr lang="de-DE" b="1" dirty="0">
                <a:solidFill>
                  <a:srgbClr val="000000"/>
                </a:solidFill>
                <a:latin typeface="Arial" panose="020B0604020202020204" pitchFamily="34" charset="0"/>
                <a:cs typeface="Arial" panose="020B0604020202020204" pitchFamily="34" charset="0"/>
                <a:sym typeface="Times New Roman" pitchFamily="18" charset="0"/>
              </a:rPr>
              <a:t>auf einer </a:t>
            </a:r>
            <a:r>
              <a:rPr lang="de-DE" b="1" dirty="0" smtClean="0">
                <a:solidFill>
                  <a:srgbClr val="000000"/>
                </a:solidFill>
                <a:latin typeface="Arial" panose="020B0604020202020204" pitchFamily="34" charset="0"/>
                <a:cs typeface="Arial" panose="020B0604020202020204" pitchFamily="34" charset="0"/>
                <a:sym typeface="Times New Roman" pitchFamily="18" charset="0"/>
              </a:rPr>
              <a:t>gesellschaftlichen/ organisationalen Umwelt-Ebene </a:t>
            </a:r>
            <a:r>
              <a:rPr lang="de-DE" b="1" dirty="0">
                <a:solidFill>
                  <a:srgbClr val="000000"/>
                </a:solidFill>
                <a:latin typeface="Arial" panose="020B0604020202020204" pitchFamily="34" charset="0"/>
                <a:cs typeface="Arial" panose="020B0604020202020204" pitchFamily="34" charset="0"/>
                <a:sym typeface="Times New Roman" pitchFamily="18" charset="0"/>
              </a:rPr>
              <a:t>beeinflussen</a:t>
            </a:r>
            <a:r>
              <a:rPr lang="de-DE" dirty="0">
                <a:solidFill>
                  <a:srgbClr val="000000"/>
                </a:solidFill>
                <a:latin typeface="Arial" panose="020B0604020202020204" pitchFamily="34" charset="0"/>
                <a:cs typeface="Arial" panose="020B0604020202020204" pitchFamily="34" charset="0"/>
                <a:sym typeface="Times New Roman" pitchFamily="18" charset="0"/>
              </a:rPr>
              <a:t>. </a:t>
            </a:r>
          </a:p>
        </p:txBody>
      </p:sp>
    </p:spTree>
    <p:extLst>
      <p:ext uri="{BB962C8B-B14F-4D97-AF65-F5344CB8AC3E}">
        <p14:creationId xmlns:p14="http://schemas.microsoft.com/office/powerpoint/2010/main" xmlns="" val="2710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de-DE" sz="1600" b="1" dirty="0">
                <a:solidFill>
                  <a:srgbClr val="FFFFFF"/>
                </a:solidFill>
                <a:latin typeface="Arial" panose="020B0604020202020204" pitchFamily="34" charset="0"/>
                <a:cs typeface="Arial" panose="020B0604020202020204" pitchFamily="34" charset="0"/>
                <a:sym typeface="Times New Roman" pitchFamily="18" charset="0"/>
              </a:rPr>
              <a:t>Meine drei zentrale Ableitungen für eine gelingendere Beratung</a:t>
            </a: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7173" name="Rechteck 1"/>
          <p:cNvSpPr>
            <a:spLocks noChangeArrowheads="1"/>
          </p:cNvSpPr>
          <p:nvPr/>
        </p:nvSpPr>
        <p:spPr bwMode="auto">
          <a:xfrm>
            <a:off x="0" y="836712"/>
            <a:ext cx="779648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dirty="0" smtClean="0">
                <a:solidFill>
                  <a:srgbClr val="000000"/>
                </a:solidFill>
                <a:latin typeface="Arial" charset="0"/>
                <a:cs typeface="Times New Roman" pitchFamily="18" charset="0"/>
                <a:sym typeface="Wingdings"/>
              </a:rPr>
              <a:t> </a:t>
            </a:r>
            <a:r>
              <a:rPr lang="de-DE" b="1" dirty="0" smtClean="0">
                <a:solidFill>
                  <a:srgbClr val="FF6600"/>
                </a:solidFill>
                <a:latin typeface="Arial" charset="0"/>
                <a:cs typeface="Times New Roman" pitchFamily="18" charset="0"/>
                <a:sym typeface="Times New Roman" pitchFamily="18" charset="0"/>
              </a:rPr>
              <a:t>Grundsätzliche Klärung!</a:t>
            </a:r>
          </a:p>
          <a:p>
            <a:pPr fontAlgn="base">
              <a:spcBef>
                <a:spcPct val="0"/>
              </a:spcBef>
              <a:spcAft>
                <a:spcPct val="0"/>
              </a:spcAft>
            </a:pPr>
            <a:endParaRPr lang="de-DE" b="1" dirty="0" smtClean="0">
              <a:solidFill>
                <a:srgbClr val="000000"/>
              </a:solidFill>
              <a:latin typeface="Arial" charset="0"/>
              <a:cs typeface="Times New Roman" pitchFamily="18" charset="0"/>
              <a:sym typeface="Times New Roman" pitchFamily="18" charset="0"/>
            </a:endParaRPr>
          </a:p>
          <a:p>
            <a:pPr fontAlgn="base">
              <a:spcBef>
                <a:spcPct val="0"/>
              </a:spcBef>
              <a:spcAft>
                <a:spcPct val="0"/>
              </a:spcAft>
            </a:pPr>
            <a:r>
              <a:rPr lang="de-DE" b="1" dirty="0" smtClean="0">
                <a:solidFill>
                  <a:srgbClr val="000000"/>
                </a:solidFill>
                <a:latin typeface="Arial" charset="0"/>
                <a:cs typeface="Times New Roman" pitchFamily="18" charset="0"/>
                <a:sym typeface="Times New Roman" pitchFamily="18" charset="0"/>
              </a:rPr>
              <a:t>Wer ist hier Expert*in für was?</a:t>
            </a:r>
          </a:p>
        </p:txBody>
      </p:sp>
      <p:sp>
        <p:nvSpPr>
          <p:cNvPr id="6" name="Rechteck 1"/>
          <p:cNvSpPr>
            <a:spLocks noChangeArrowheads="1"/>
          </p:cNvSpPr>
          <p:nvPr/>
        </p:nvSpPr>
        <p:spPr bwMode="auto">
          <a:xfrm>
            <a:off x="107949" y="2207185"/>
            <a:ext cx="90201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dirty="0" smtClean="0">
                <a:solidFill>
                  <a:srgbClr val="000000"/>
                </a:solidFill>
                <a:latin typeface="Arial" charset="0"/>
                <a:cs typeface="Times New Roman" pitchFamily="18" charset="0"/>
                <a:sym typeface="Times New Roman" pitchFamily="18" charset="0"/>
              </a:rPr>
              <a:t>Adressat*in </a:t>
            </a:r>
            <a:r>
              <a:rPr lang="de-DE" dirty="0" smtClean="0">
                <a:solidFill>
                  <a:srgbClr val="FF6600"/>
                </a:solidFill>
                <a:latin typeface="Arial" charset="0"/>
                <a:cs typeface="Times New Roman" pitchFamily="18" charset="0"/>
                <a:sym typeface="Times New Roman" pitchFamily="18" charset="0"/>
              </a:rPr>
              <a:t>als Expert*in für die inhaltliche Ausgestaltung der Veränderung </a:t>
            </a:r>
            <a:r>
              <a:rPr lang="de-DE" dirty="0" smtClean="0">
                <a:solidFill>
                  <a:srgbClr val="000000"/>
                </a:solidFill>
                <a:latin typeface="Arial" charset="0"/>
                <a:cs typeface="Times New Roman" pitchFamily="18" charset="0"/>
                <a:sym typeface="Times New Roman" pitchFamily="18" charset="0"/>
              </a:rPr>
              <a:t>sowie </a:t>
            </a:r>
            <a:r>
              <a:rPr lang="de-DE" dirty="0" smtClean="0">
                <a:solidFill>
                  <a:srgbClr val="FF6600"/>
                </a:solidFill>
                <a:latin typeface="Arial" charset="0"/>
                <a:cs typeface="Times New Roman" pitchFamily="18" charset="0"/>
                <a:sym typeface="Times New Roman" pitchFamily="18" charset="0"/>
              </a:rPr>
              <a:t>Produzent*in der Veränderung </a:t>
            </a:r>
            <a:r>
              <a:rPr lang="de-DE" dirty="0" smtClean="0">
                <a:solidFill>
                  <a:srgbClr val="000000"/>
                </a:solidFill>
                <a:latin typeface="Arial" charset="0"/>
                <a:cs typeface="Times New Roman" pitchFamily="18" charset="0"/>
                <a:sym typeface="Times New Roman" pitchFamily="18" charset="0"/>
              </a:rPr>
              <a:t>hin zu einem selbstbestimmteren gelingenderen Alltag.</a:t>
            </a:r>
          </a:p>
        </p:txBody>
      </p:sp>
      <p:sp>
        <p:nvSpPr>
          <p:cNvPr id="7" name="Rechteck 1"/>
          <p:cNvSpPr>
            <a:spLocks noChangeArrowheads="1"/>
          </p:cNvSpPr>
          <p:nvPr/>
        </p:nvSpPr>
        <p:spPr bwMode="auto">
          <a:xfrm>
            <a:off x="107503" y="3212976"/>
            <a:ext cx="90201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dirty="0" smtClean="0">
                <a:solidFill>
                  <a:srgbClr val="000000"/>
                </a:solidFill>
                <a:latin typeface="Arial" charset="0"/>
                <a:cs typeface="Times New Roman" pitchFamily="18" charset="0"/>
                <a:sym typeface="Times New Roman" pitchFamily="18" charset="0"/>
              </a:rPr>
              <a:t>Profi </a:t>
            </a:r>
            <a:r>
              <a:rPr lang="de-DE" dirty="0" smtClean="0">
                <a:solidFill>
                  <a:srgbClr val="FF6600"/>
                </a:solidFill>
                <a:latin typeface="Arial" charset="0"/>
                <a:cs typeface="Times New Roman" pitchFamily="18" charset="0"/>
                <a:sym typeface="Times New Roman" pitchFamily="18" charset="0"/>
              </a:rPr>
              <a:t>als Expert*in für die Gestaltung von Ermöglichungsräumen </a:t>
            </a:r>
            <a:r>
              <a:rPr lang="de-DE" dirty="0" smtClean="0">
                <a:solidFill>
                  <a:srgbClr val="000000"/>
                </a:solidFill>
                <a:latin typeface="Arial" charset="0"/>
                <a:cs typeface="Times New Roman" pitchFamily="18" charset="0"/>
                <a:sym typeface="Times New Roman" pitchFamily="18" charset="0"/>
              </a:rPr>
              <a:t>damit diese Prozesse realisierbar werden.</a:t>
            </a:r>
          </a:p>
        </p:txBody>
      </p:sp>
      <p:sp>
        <p:nvSpPr>
          <p:cNvPr id="8" name="Rechteck 1"/>
          <p:cNvSpPr>
            <a:spLocks noChangeArrowheads="1"/>
          </p:cNvSpPr>
          <p:nvPr/>
        </p:nvSpPr>
        <p:spPr bwMode="auto">
          <a:xfrm>
            <a:off x="2231517" y="5363924"/>
            <a:ext cx="46809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b="1" dirty="0" smtClean="0">
                <a:solidFill>
                  <a:srgbClr val="FF6600"/>
                </a:solidFill>
                <a:latin typeface="Arial" charset="0"/>
                <a:cs typeface="Times New Roman" pitchFamily="18" charset="0"/>
                <a:sym typeface="Times New Roman" pitchFamily="18" charset="0"/>
              </a:rPr>
              <a:t>Beteiligen</a:t>
            </a:r>
            <a:r>
              <a:rPr lang="de-DE" b="1" dirty="0" smtClean="0">
                <a:solidFill>
                  <a:srgbClr val="000000"/>
                </a:solidFill>
                <a:latin typeface="Arial" charset="0"/>
                <a:cs typeface="Times New Roman" pitchFamily="18" charset="0"/>
                <a:sym typeface="Times New Roman" pitchFamily="18" charset="0"/>
              </a:rPr>
              <a:t> ist was anderes als aktivieren!</a:t>
            </a:r>
          </a:p>
        </p:txBody>
      </p:sp>
    </p:spTree>
    <p:extLst>
      <p:ext uri="{BB962C8B-B14F-4D97-AF65-F5344CB8AC3E}">
        <p14:creationId xmlns:p14="http://schemas.microsoft.com/office/powerpoint/2010/main" xmlns="" val="13511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rgbClr val="000000"/>
                </a:solidFill>
                <a:latin typeface="Arial" charset="0"/>
                <a:cs typeface="Times New Roman" pitchFamily="18" charset="0"/>
              </a:rPr>
              <a:t>1 </a:t>
            </a:r>
            <a:r>
              <a:rPr lang="de-DE" b="1" dirty="0">
                <a:solidFill>
                  <a:srgbClr val="000000"/>
                </a:solidFill>
                <a:latin typeface="Arial" charset="0"/>
                <a:cs typeface="Times New Roman" pitchFamily="18" charset="0"/>
              </a:rPr>
              <a:t>Wieso fokussiert Lösungsfokussierung die Lösung?</a:t>
            </a:r>
          </a:p>
          <a:p>
            <a:endParaRPr lang="de-DE" b="1" dirty="0" smtClean="0">
              <a:solidFill>
                <a:srgbClr val="000000"/>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2 </a:t>
            </a:r>
            <a:r>
              <a:rPr lang="de-DE" b="1" dirty="0">
                <a:solidFill>
                  <a:schemeClr val="tx1">
                    <a:lumMod val="65000"/>
                  </a:schemeClr>
                </a:solidFill>
                <a:latin typeface="Arial" charset="0"/>
                <a:cs typeface="Times New Roman" pitchFamily="18" charset="0"/>
              </a:rPr>
              <a:t>Was heißt ‚Lösung‘?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chemeClr val="tx1">
                  <a:lumMod val="65000"/>
                </a:schemeClr>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8"/>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de-DE" sz="1600" b="1" dirty="0" smtClean="0">
                <a:solidFill>
                  <a:srgbClr val="FFFFFF"/>
                </a:solidFill>
                <a:latin typeface="Arial" panose="020B0604020202020204" pitchFamily="34" charset="0"/>
                <a:cs typeface="Arial" panose="020B0604020202020204" pitchFamily="34" charset="0"/>
                <a:sym typeface="Times New Roman" pitchFamily="18" charset="0"/>
              </a:rPr>
              <a:t>Ihre drei </a:t>
            </a:r>
            <a:r>
              <a:rPr lang="de-DE" sz="1600" b="1" dirty="0">
                <a:solidFill>
                  <a:srgbClr val="FFFFFF"/>
                </a:solidFill>
                <a:latin typeface="Arial" panose="020B0604020202020204" pitchFamily="34" charset="0"/>
                <a:cs typeface="Arial" panose="020B0604020202020204" pitchFamily="34" charset="0"/>
                <a:sym typeface="Times New Roman" pitchFamily="18" charset="0"/>
              </a:rPr>
              <a:t>zentrale Ableitungen für eine gelingendere Beratung</a:t>
            </a:r>
          </a:p>
        </p:txBody>
      </p:sp>
      <p:sp>
        <p:nvSpPr>
          <p:cNvPr id="7172" name="Rectangle 1030"/>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dirty="0">
                <a:solidFill>
                  <a:srgbClr val="000000"/>
                </a:solidFill>
                <a:latin typeface="Arial" charset="0"/>
                <a:cs typeface="Arial" charset="0"/>
                <a:sym typeface="Wingdings" pitchFamily="2" charset="2"/>
              </a:rPr>
              <a:t>............................................................................................................................................</a:t>
            </a:r>
            <a:r>
              <a:rPr lang="de-DE" sz="900" dirty="0">
                <a:solidFill>
                  <a:srgbClr val="FF6600"/>
                </a:solidFill>
                <a:latin typeface="Arial" charset="0"/>
                <a:cs typeface="Arial" charset="0"/>
                <a:sym typeface="Wingdings" pitchFamily="2" charset="2"/>
              </a:rPr>
              <a:t>..............................................................................................................................................</a:t>
            </a:r>
          </a:p>
          <a:p>
            <a:pPr algn="r" fontAlgn="base">
              <a:spcBef>
                <a:spcPct val="0"/>
              </a:spcBef>
              <a:spcAft>
                <a:spcPct val="0"/>
              </a:spcAft>
            </a:pPr>
            <a:r>
              <a:rPr lang="de-DE" sz="800" dirty="0">
                <a:solidFill>
                  <a:srgbClr val="FFFFFF"/>
                </a:solidFill>
                <a:latin typeface="Arial Black" pitchFamily="34" charset="0"/>
                <a:cs typeface="Times New Roman" pitchFamily="18" charset="0"/>
                <a:sym typeface="Times New Roman" pitchFamily="18" charset="0"/>
              </a:rPr>
              <a:t> </a:t>
            </a:r>
            <a:r>
              <a:rPr lang="de-DE" sz="600" b="1" dirty="0">
                <a:solidFill>
                  <a:srgbClr val="FF6600"/>
                </a:solidFill>
                <a:latin typeface="Arial" charset="0"/>
                <a:cs typeface="Arial" charset="0"/>
                <a:sym typeface="Times New Roman" pitchFamily="18" charset="0"/>
              </a:rPr>
              <a:t>Europ</a:t>
            </a:r>
            <a:r>
              <a:rPr lang="de-DE" sz="600" b="1" dirty="0">
                <a:solidFill>
                  <a:srgbClr val="FF6600"/>
                </a:solidFill>
                <a:latin typeface="Times New Roman" pitchFamily="18" charset="0"/>
                <a:cs typeface="Arial" charset="0"/>
                <a:sym typeface="Times New Roman" pitchFamily="18" charset="0"/>
              </a:rPr>
              <a:t>ä</a:t>
            </a:r>
            <a:r>
              <a:rPr lang="de-DE" sz="600" b="1" dirty="0">
                <a:solidFill>
                  <a:srgbClr val="FF6600"/>
                </a:solidFill>
                <a:latin typeface="Arial" charset="0"/>
                <a:cs typeface="Arial" charset="0"/>
                <a:sym typeface="Times New Roman" pitchFamily="18" charset="0"/>
              </a:rPr>
              <a:t>isches Institut f</a:t>
            </a:r>
            <a:r>
              <a:rPr lang="de-DE" sz="600" b="1" dirty="0">
                <a:solidFill>
                  <a:srgbClr val="FF6600"/>
                </a:solidFill>
                <a:latin typeface="Times New Roman" pitchFamily="18" charset="0"/>
                <a:cs typeface="Arial" charset="0"/>
                <a:sym typeface="Times New Roman" pitchFamily="18" charset="0"/>
              </a:rPr>
              <a:t>ü</a:t>
            </a:r>
            <a:r>
              <a:rPr lang="de-DE" sz="600" b="1" dirty="0">
                <a:solidFill>
                  <a:srgbClr val="FF6600"/>
                </a:solidFill>
                <a:latin typeface="Arial" charset="0"/>
                <a:cs typeface="Arial" charset="0"/>
                <a:sym typeface="Times New Roman" pitchFamily="18" charset="0"/>
              </a:rPr>
              <a:t>r Sozialforschung</a:t>
            </a:r>
            <a:r>
              <a:rPr lang="de-DE" sz="600" b="1" dirty="0">
                <a:solidFill>
                  <a:srgbClr val="FFFFFF"/>
                </a:solidFill>
                <a:latin typeface="Arial" charset="0"/>
                <a:cs typeface="Arial" charset="0"/>
                <a:sym typeface="Times New Roman" pitchFamily="18" charset="0"/>
              </a:rPr>
              <a:t> </a:t>
            </a:r>
            <a:r>
              <a:rPr lang="de-DE" sz="600" b="1" dirty="0">
                <a:solidFill>
                  <a:srgbClr val="333333"/>
                </a:solidFill>
                <a:latin typeface="Arial" charset="0"/>
                <a:cs typeface="Arial" charset="0"/>
                <a:sym typeface="Times New Roman" pitchFamily="18" charset="0"/>
              </a:rPr>
              <a:t>Stefan Bestmann</a:t>
            </a:r>
            <a:r>
              <a:rPr lang="de-DE" sz="600" b="1" dirty="0">
                <a:solidFill>
                  <a:srgbClr val="FF6600"/>
                </a:solidFill>
                <a:latin typeface="Arial" charset="0"/>
                <a:cs typeface="Arial" charset="0"/>
                <a:sym typeface="Times New Roman" pitchFamily="18" charset="0"/>
              </a:rPr>
              <a:t> Berlin</a:t>
            </a:r>
            <a:endParaRPr lang="de-DE" sz="1200" dirty="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dirty="0">
                <a:solidFill>
                  <a:srgbClr val="FFFFFF"/>
                </a:solidFill>
                <a:latin typeface="Arial" charset="0"/>
                <a:cs typeface="Arial" charset="0"/>
                <a:sym typeface="Times New Roman" pitchFamily="18" charset="0"/>
              </a:rPr>
              <a:t>Prof. Stefan Bestmann </a:t>
            </a:r>
            <a:r>
              <a:rPr lang="de-DE" sz="800" dirty="0">
                <a:solidFill>
                  <a:srgbClr val="FF6600"/>
                </a:solidFill>
                <a:latin typeface="Arial" charset="0"/>
                <a:cs typeface="Arial" charset="0"/>
                <a:sym typeface="Wingdings" pitchFamily="2" charset="2"/>
              </a:rPr>
              <a:t></a:t>
            </a:r>
            <a:r>
              <a:rPr lang="de-DE" sz="800" dirty="0">
                <a:solidFill>
                  <a:srgbClr val="FF6600"/>
                </a:solidFill>
                <a:latin typeface="Arial" charset="0"/>
                <a:cs typeface="Arial" charset="0"/>
                <a:sym typeface="Times New Roman" pitchFamily="18" charset="0"/>
              </a:rPr>
              <a:t> </a:t>
            </a:r>
            <a:r>
              <a:rPr lang="de-DE" sz="600" dirty="0" err="1">
                <a:solidFill>
                  <a:srgbClr val="010000"/>
                </a:solidFill>
                <a:latin typeface="Arial" charset="0"/>
                <a:cs typeface="Arial" charset="0"/>
                <a:sym typeface="Wingdings" pitchFamily="2" charset="2"/>
              </a:rPr>
              <a:t>Prof.Dr</a:t>
            </a:r>
            <a:r>
              <a:rPr lang="de-DE" sz="600" dirty="0">
                <a:solidFill>
                  <a:srgbClr val="010000"/>
                </a:solidFill>
                <a:latin typeface="Arial" charset="0"/>
                <a:cs typeface="Arial" charset="0"/>
                <a:sym typeface="Wingdings" pitchFamily="2" charset="2"/>
              </a:rPr>
              <a:t>. Stefan Bestmann </a:t>
            </a:r>
            <a:r>
              <a:rPr lang="de-DE" sz="800" dirty="0">
                <a:solidFill>
                  <a:srgbClr val="FF6600"/>
                </a:solidFill>
                <a:latin typeface="Arial" charset="0"/>
                <a:cs typeface="Arial" charset="0"/>
                <a:sym typeface="Wingdings" pitchFamily="2" charset="2"/>
              </a:rPr>
              <a:t></a:t>
            </a:r>
            <a:r>
              <a:rPr lang="de-DE" sz="600" dirty="0">
                <a:solidFill>
                  <a:srgbClr val="010000"/>
                </a:solidFill>
                <a:latin typeface="Arial" charset="0"/>
                <a:cs typeface="Arial" charset="0"/>
                <a:sym typeface="Times New Roman" pitchFamily="18" charset="0"/>
              </a:rPr>
              <a:t> </a:t>
            </a:r>
            <a:r>
              <a:rPr lang="de-DE" sz="600" dirty="0">
                <a:solidFill>
                  <a:srgbClr val="010000"/>
                </a:solidFill>
                <a:latin typeface="Arial" charset="0"/>
                <a:cs typeface="Arial" charset="0"/>
                <a:sym typeface="Wingdings" pitchFamily="2" charset="2"/>
              </a:rPr>
              <a:t>info@eins-berlin.de</a:t>
            </a:r>
          </a:p>
        </p:txBody>
      </p:sp>
      <p:sp>
        <p:nvSpPr>
          <p:cNvPr id="7173" name="Rechteck 1"/>
          <p:cNvSpPr>
            <a:spLocks noChangeArrowheads="1"/>
          </p:cNvSpPr>
          <p:nvPr/>
        </p:nvSpPr>
        <p:spPr bwMode="auto">
          <a:xfrm>
            <a:off x="395536" y="1844824"/>
            <a:ext cx="77964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de-DE" b="1" dirty="0">
                <a:solidFill>
                  <a:srgbClr val="000000"/>
                </a:solidFill>
                <a:latin typeface="Arial" charset="0"/>
                <a:cs typeface="Times New Roman" pitchFamily="18" charset="0"/>
                <a:sym typeface="Wingdings"/>
              </a:rPr>
              <a:t>Diskutieren Sie bitte </a:t>
            </a:r>
            <a:r>
              <a:rPr lang="de-DE" b="1" i="1" u="sng" dirty="0">
                <a:solidFill>
                  <a:srgbClr val="FF6600"/>
                </a:solidFill>
                <a:latin typeface="Arial" charset="0"/>
                <a:cs typeface="Times New Roman" pitchFamily="18" charset="0"/>
                <a:sym typeface="Wingdings"/>
              </a:rPr>
              <a:t>Ihre</a:t>
            </a:r>
            <a:r>
              <a:rPr lang="de-DE" b="1" dirty="0">
                <a:solidFill>
                  <a:srgbClr val="FF6600"/>
                </a:solidFill>
                <a:latin typeface="Arial" charset="0"/>
                <a:cs typeface="Times New Roman" pitchFamily="18" charset="0"/>
                <a:sym typeface="Wingdings"/>
              </a:rPr>
              <a:t> drei zentralen </a:t>
            </a:r>
            <a:r>
              <a:rPr lang="de-DE" b="1" dirty="0">
                <a:solidFill>
                  <a:srgbClr val="000000"/>
                </a:solidFill>
                <a:latin typeface="Arial" charset="0"/>
                <a:cs typeface="Times New Roman" pitchFamily="18" charset="0"/>
                <a:sym typeface="Wingdings"/>
              </a:rPr>
              <a:t>Ableitungen!</a:t>
            </a:r>
            <a:endParaRPr lang="de-DE" b="1" dirty="0">
              <a:solidFill>
                <a:srgbClr val="000000"/>
              </a:solidFill>
              <a:latin typeface="Arial" charset="0"/>
              <a:cs typeface="Times New Roman" pitchFamily="18" charset="0"/>
              <a:sym typeface="Times New Roman" pitchFamily="18" charset="0"/>
            </a:endParaRPr>
          </a:p>
        </p:txBody>
      </p:sp>
    </p:spTree>
    <p:extLst>
      <p:ext uri="{BB962C8B-B14F-4D97-AF65-F5344CB8AC3E}">
        <p14:creationId xmlns:p14="http://schemas.microsoft.com/office/powerpoint/2010/main" xmlns="" val="766061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2200">
              <a:solidFill>
                <a:srgbClr val="FFFFFF"/>
              </a:solidFill>
              <a:latin typeface="Arial" charset="0"/>
              <a:sym typeface="Times New Roman" pitchFamily="18" charset="0"/>
            </a:endParaRPr>
          </a:p>
        </p:txBody>
      </p:sp>
      <p:pic>
        <p:nvPicPr>
          <p:cNvPr id="20483" name="Picture 5" descr="C:\Users\stefan\stefan.sharp_d_komplett\stefans\STEFAN\arbeitSB\TEXTE\cfp.sgsa.2010\f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887" y="190500"/>
            <a:ext cx="8148637" cy="398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2" name="Rechteck 1"/>
          <p:cNvSpPr/>
          <p:nvPr/>
        </p:nvSpPr>
        <p:spPr>
          <a:xfrm>
            <a:off x="215008" y="4823521"/>
            <a:ext cx="8928992" cy="369332"/>
          </a:xfrm>
          <a:prstGeom prst="rect">
            <a:avLst/>
          </a:prstGeom>
        </p:spPr>
        <p:txBody>
          <a:bodyPr wrap="square">
            <a:spAutoFit/>
          </a:bodyPr>
          <a:lstStyle/>
          <a:p>
            <a:r>
              <a:rPr lang="de-DE" dirty="0">
                <a:solidFill>
                  <a:schemeClr val="bg1"/>
                </a:solidFill>
                <a:hlinkClick r:id="rId3"/>
              </a:rPr>
              <a:t>http://www.khsb-berlin.de/weiterbildung/zertifikatskurse/loesungsfokussiert-beraten</a:t>
            </a:r>
            <a:r>
              <a:rPr lang="de-DE" dirty="0" smtClean="0">
                <a:solidFill>
                  <a:schemeClr val="bg1"/>
                </a:solidFill>
                <a:hlinkClick r:id="rId3"/>
              </a:rPr>
              <a:t>/</a:t>
            </a:r>
            <a:r>
              <a:rPr lang="de-DE" dirty="0" smtClean="0">
                <a:solidFill>
                  <a:schemeClr val="bg1"/>
                </a:solidFill>
              </a:rPr>
              <a:t> </a:t>
            </a:r>
            <a:endParaRPr lang="de-DE" dirty="0">
              <a:solidFill>
                <a:schemeClr val="bg1"/>
              </a:solidFill>
            </a:endParaRPr>
          </a:p>
        </p:txBody>
      </p:sp>
    </p:spTree>
    <p:extLst>
      <p:ext uri="{BB962C8B-B14F-4D97-AF65-F5344CB8AC3E}">
        <p14:creationId xmlns:p14="http://schemas.microsoft.com/office/powerpoint/2010/main" xmlns="" val="2752877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2200">
              <a:solidFill>
                <a:srgbClr val="FFFFFF"/>
              </a:solidFill>
              <a:latin typeface="Arial" charset="0"/>
              <a:sym typeface="Times New Roman" pitchFamily="18" charset="0"/>
            </a:endParaRPr>
          </a:p>
        </p:txBody>
      </p:sp>
      <p:sp>
        <p:nvSpPr>
          <p:cNvPr id="20484"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2" name="Rechteck 1"/>
          <p:cNvSpPr/>
          <p:nvPr/>
        </p:nvSpPr>
        <p:spPr>
          <a:xfrm>
            <a:off x="6109" y="1336700"/>
            <a:ext cx="9144000" cy="2308324"/>
          </a:xfrm>
          <a:prstGeom prst="rect">
            <a:avLst/>
          </a:prstGeom>
        </p:spPr>
        <p:txBody>
          <a:bodyPr wrap="square">
            <a:spAutoFit/>
          </a:bodyPr>
          <a:lstStyle/>
          <a:p>
            <a:r>
              <a:rPr lang="de-DE" sz="1200" dirty="0" smtClean="0">
                <a:solidFill>
                  <a:schemeClr val="bg1"/>
                </a:solidFill>
                <a:latin typeface="Arial" panose="020B0604020202020204" pitchFamily="34" charset="0"/>
                <a:cs typeface="Arial" panose="020B0604020202020204" pitchFamily="34" charset="0"/>
              </a:rPr>
              <a:t>BERG</a:t>
            </a:r>
            <a:r>
              <a:rPr lang="de-DE" sz="1200" dirty="0">
                <a:solidFill>
                  <a:schemeClr val="bg1"/>
                </a:solidFill>
                <a:latin typeface="Arial" panose="020B0604020202020204" pitchFamily="34" charset="0"/>
                <a:cs typeface="Arial" panose="020B0604020202020204" pitchFamily="34" charset="0"/>
              </a:rPr>
              <a:t>, I.K. / JONG, P. de: </a:t>
            </a:r>
            <a:r>
              <a:rPr lang="de-DE" sz="1200" i="1" dirty="0">
                <a:solidFill>
                  <a:schemeClr val="bg1"/>
                </a:solidFill>
                <a:latin typeface="Arial" panose="020B0604020202020204" pitchFamily="34" charset="0"/>
                <a:cs typeface="Arial" panose="020B0604020202020204" pitchFamily="34" charset="0"/>
              </a:rPr>
              <a:t>Lösungen (er-)finden</a:t>
            </a:r>
            <a:r>
              <a:rPr lang="de-DE" sz="1200" dirty="0">
                <a:solidFill>
                  <a:schemeClr val="bg1"/>
                </a:solidFill>
                <a:latin typeface="Arial" panose="020B0604020202020204" pitchFamily="34" charset="0"/>
                <a:cs typeface="Arial" panose="020B0604020202020204" pitchFamily="34" charset="0"/>
              </a:rPr>
              <a:t>.  Dortmund 1998/2003</a:t>
            </a:r>
          </a:p>
          <a:p>
            <a:r>
              <a:rPr lang="de-DE" sz="1200" dirty="0">
                <a:solidFill>
                  <a:schemeClr val="bg1"/>
                </a:solidFill>
                <a:latin typeface="Arial" panose="020B0604020202020204" pitchFamily="34" charset="0"/>
                <a:cs typeface="Arial" panose="020B0604020202020204" pitchFamily="34" charset="0"/>
              </a:rPr>
              <a:t>BERG, I.K. /  KELLY, S.: </a:t>
            </a:r>
            <a:r>
              <a:rPr lang="de-DE" sz="1200" i="1" dirty="0">
                <a:solidFill>
                  <a:schemeClr val="bg1"/>
                </a:solidFill>
                <a:latin typeface="Arial" panose="020B0604020202020204" pitchFamily="34" charset="0"/>
                <a:cs typeface="Arial" panose="020B0604020202020204" pitchFamily="34" charset="0"/>
              </a:rPr>
              <a:t>Kinderschutz und Lösungsorientierung</a:t>
            </a:r>
            <a:r>
              <a:rPr lang="de-DE" sz="1200" dirty="0">
                <a:solidFill>
                  <a:schemeClr val="bg1"/>
                </a:solidFill>
                <a:latin typeface="Arial" panose="020B0604020202020204" pitchFamily="34" charset="0"/>
                <a:cs typeface="Arial" panose="020B0604020202020204" pitchFamily="34" charset="0"/>
              </a:rPr>
              <a:t>. </a:t>
            </a:r>
            <a:r>
              <a:rPr lang="de-DE" sz="1200" i="1" dirty="0">
                <a:solidFill>
                  <a:schemeClr val="bg1"/>
                </a:solidFill>
                <a:latin typeface="Arial" panose="020B0604020202020204" pitchFamily="34" charset="0"/>
                <a:cs typeface="Arial" panose="020B0604020202020204" pitchFamily="34" charset="0"/>
              </a:rPr>
              <a:t>Erfahrungen aus der Praxis - Training für den Alltag</a:t>
            </a:r>
            <a:r>
              <a:rPr lang="de-DE" sz="1200" dirty="0">
                <a:solidFill>
                  <a:schemeClr val="bg1"/>
                </a:solidFill>
                <a:latin typeface="Arial" panose="020B0604020202020204" pitchFamily="34" charset="0"/>
                <a:cs typeface="Arial" panose="020B0604020202020204" pitchFamily="34" charset="0"/>
              </a:rPr>
              <a:t>. Dortmund 2001</a:t>
            </a:r>
          </a:p>
          <a:p>
            <a:r>
              <a:rPr lang="de-DE" sz="1200" dirty="0">
                <a:solidFill>
                  <a:schemeClr val="bg1"/>
                </a:solidFill>
                <a:latin typeface="Arial" panose="020B0604020202020204" pitchFamily="34" charset="0"/>
                <a:cs typeface="Arial" panose="020B0604020202020204" pitchFamily="34" charset="0"/>
              </a:rPr>
              <a:t>BERG, I.K. / STEINER, T: </a:t>
            </a:r>
            <a:r>
              <a:rPr lang="de-DE" sz="1200" i="1" dirty="0" err="1">
                <a:solidFill>
                  <a:schemeClr val="bg1"/>
                </a:solidFill>
                <a:latin typeface="Arial" panose="020B0604020202020204" pitchFamily="34" charset="0"/>
                <a:cs typeface="Arial" panose="020B0604020202020204" pitchFamily="34" charset="0"/>
              </a:rPr>
              <a:t>Children's</a:t>
            </a:r>
            <a:r>
              <a:rPr lang="de-DE" sz="1200" i="1" dirty="0">
                <a:solidFill>
                  <a:schemeClr val="bg1"/>
                </a:solidFill>
                <a:latin typeface="Arial" panose="020B0604020202020204" pitchFamily="34" charset="0"/>
                <a:cs typeface="Arial" panose="020B0604020202020204" pitchFamily="34" charset="0"/>
              </a:rPr>
              <a:t> Solution Work</a:t>
            </a:r>
            <a:r>
              <a:rPr lang="de-DE" sz="1200" b="1" dirty="0">
                <a:solidFill>
                  <a:schemeClr val="bg1"/>
                </a:solidFill>
                <a:latin typeface="Arial" panose="020B0604020202020204" pitchFamily="34" charset="0"/>
                <a:cs typeface="Arial" panose="020B0604020202020204" pitchFamily="34" charset="0"/>
              </a:rPr>
              <a:t> </a:t>
            </a:r>
            <a:r>
              <a:rPr lang="de-DE" sz="1200" dirty="0">
                <a:solidFill>
                  <a:schemeClr val="bg1"/>
                </a:solidFill>
                <a:latin typeface="Arial" panose="020B0604020202020204" pitchFamily="34" charset="0"/>
                <a:cs typeface="Arial" panose="020B0604020202020204" pitchFamily="34" charset="0"/>
              </a:rPr>
              <a:t> Norton 2003</a:t>
            </a:r>
          </a:p>
          <a:p>
            <a:r>
              <a:rPr lang="de-DE" sz="1200" dirty="0">
                <a:solidFill>
                  <a:schemeClr val="bg1"/>
                </a:solidFill>
                <a:latin typeface="Arial" panose="020B0604020202020204" pitchFamily="34" charset="0"/>
                <a:cs typeface="Arial" panose="020B0604020202020204" pitchFamily="34" charset="0"/>
              </a:rPr>
              <a:t>De SHAZER, S.: </a:t>
            </a:r>
            <a:r>
              <a:rPr lang="de-DE" sz="1200" i="1" dirty="0">
                <a:solidFill>
                  <a:schemeClr val="bg1"/>
                </a:solidFill>
                <a:latin typeface="Arial" panose="020B0604020202020204" pitchFamily="34" charset="0"/>
                <a:cs typeface="Arial" panose="020B0604020202020204" pitchFamily="34" charset="0"/>
              </a:rPr>
              <a:t>Das Spiel mit den Unterschieden</a:t>
            </a:r>
            <a:r>
              <a:rPr lang="de-DE" sz="1200" dirty="0">
                <a:solidFill>
                  <a:schemeClr val="bg1"/>
                </a:solidFill>
                <a:latin typeface="Arial" panose="020B0604020202020204" pitchFamily="34" charset="0"/>
                <a:cs typeface="Arial" panose="020B0604020202020204" pitchFamily="34" charset="0"/>
              </a:rPr>
              <a:t>. Heidelberg 1991</a:t>
            </a:r>
          </a:p>
          <a:p>
            <a:r>
              <a:rPr lang="de-DE" sz="1200" dirty="0" smtClean="0">
                <a:solidFill>
                  <a:schemeClr val="bg1"/>
                </a:solidFill>
                <a:latin typeface="Arial" panose="020B0604020202020204" pitchFamily="34" charset="0"/>
                <a:cs typeface="Arial" panose="020B0604020202020204" pitchFamily="34" charset="0"/>
              </a:rPr>
              <a:t>De </a:t>
            </a:r>
            <a:r>
              <a:rPr lang="de-DE" sz="1200" dirty="0">
                <a:solidFill>
                  <a:schemeClr val="bg1"/>
                </a:solidFill>
                <a:latin typeface="Arial" panose="020B0604020202020204" pitchFamily="34" charset="0"/>
                <a:cs typeface="Arial" panose="020B0604020202020204" pitchFamily="34" charset="0"/>
              </a:rPr>
              <a:t>SHAZER, S.: </a:t>
            </a:r>
            <a:r>
              <a:rPr lang="de-DE" sz="1200" i="1" dirty="0">
                <a:solidFill>
                  <a:schemeClr val="bg1"/>
                </a:solidFill>
                <a:latin typeface="Arial" panose="020B0604020202020204" pitchFamily="34" charset="0"/>
                <a:cs typeface="Arial" panose="020B0604020202020204" pitchFamily="34" charset="0"/>
              </a:rPr>
              <a:t>„...Worte waren ursprünglich Zauber“</a:t>
            </a:r>
            <a:r>
              <a:rPr lang="de-DE" sz="1200" dirty="0">
                <a:solidFill>
                  <a:schemeClr val="bg1"/>
                </a:solidFill>
                <a:latin typeface="Arial" panose="020B0604020202020204" pitchFamily="34" charset="0"/>
                <a:cs typeface="Arial" panose="020B0604020202020204" pitchFamily="34" charset="0"/>
              </a:rPr>
              <a:t>. Dortmund 1998 (2.Auflg.)</a:t>
            </a:r>
          </a:p>
          <a:p>
            <a:r>
              <a:rPr lang="de-DE" sz="1200" dirty="0" smtClean="0">
                <a:solidFill>
                  <a:schemeClr val="bg1"/>
                </a:solidFill>
                <a:latin typeface="Arial" panose="020B0604020202020204" pitchFamily="34" charset="0"/>
                <a:cs typeface="Arial" panose="020B0604020202020204" pitchFamily="34" charset="0"/>
              </a:rPr>
              <a:t>DE </a:t>
            </a:r>
            <a:r>
              <a:rPr lang="de-DE" sz="1200" dirty="0">
                <a:solidFill>
                  <a:schemeClr val="bg1"/>
                </a:solidFill>
                <a:latin typeface="Arial" panose="020B0604020202020204" pitchFamily="34" charset="0"/>
                <a:cs typeface="Arial" panose="020B0604020202020204" pitchFamily="34" charset="0"/>
              </a:rPr>
              <a:t>SHAZER, S, / DOLAN,Y.: </a:t>
            </a:r>
            <a:r>
              <a:rPr lang="de-DE" sz="1200" i="1" dirty="0">
                <a:solidFill>
                  <a:schemeClr val="bg1"/>
                </a:solidFill>
                <a:latin typeface="Arial" panose="020B0604020202020204" pitchFamily="34" charset="0"/>
                <a:cs typeface="Arial" panose="020B0604020202020204" pitchFamily="34" charset="0"/>
              </a:rPr>
              <a:t>Mehr Als Ein Wunder. Lösungsfokussierte Kurzzeittherapie Heute.</a:t>
            </a:r>
            <a:r>
              <a:rPr lang="de-DE" sz="1200" dirty="0">
                <a:solidFill>
                  <a:schemeClr val="bg1"/>
                </a:solidFill>
                <a:latin typeface="Arial" panose="020B0604020202020204" pitchFamily="34" charset="0"/>
                <a:cs typeface="Arial" panose="020B0604020202020204" pitchFamily="34" charset="0"/>
              </a:rPr>
              <a:t> Heidelberg. 2008.</a:t>
            </a:r>
          </a:p>
          <a:p>
            <a:r>
              <a:rPr lang="de-DE" sz="1200" dirty="0" smtClean="0">
                <a:solidFill>
                  <a:schemeClr val="bg1"/>
                </a:solidFill>
                <a:latin typeface="Arial" panose="020B0604020202020204" pitchFamily="34" charset="0"/>
                <a:cs typeface="Arial" panose="020B0604020202020204" pitchFamily="34" charset="0"/>
              </a:rPr>
              <a:t>FURMAN</a:t>
            </a:r>
            <a:r>
              <a:rPr lang="de-DE" sz="1200" dirty="0">
                <a:solidFill>
                  <a:schemeClr val="bg1"/>
                </a:solidFill>
                <a:latin typeface="Arial" panose="020B0604020202020204" pitchFamily="34" charset="0"/>
                <a:cs typeface="Arial" panose="020B0604020202020204" pitchFamily="34" charset="0"/>
              </a:rPr>
              <a:t>, B.: </a:t>
            </a:r>
            <a:r>
              <a:rPr lang="de-DE" sz="1200" i="1" dirty="0">
                <a:solidFill>
                  <a:schemeClr val="bg1"/>
                </a:solidFill>
                <a:latin typeface="Arial" panose="020B0604020202020204" pitchFamily="34" charset="0"/>
                <a:cs typeface="Arial" panose="020B0604020202020204" pitchFamily="34" charset="0"/>
              </a:rPr>
              <a:t>Es ist nie zu spät, eine glückliche Kindheit zu haben</a:t>
            </a:r>
            <a:r>
              <a:rPr lang="de-DE" sz="1200" dirty="0">
                <a:solidFill>
                  <a:schemeClr val="bg1"/>
                </a:solidFill>
                <a:latin typeface="Arial" panose="020B0604020202020204" pitchFamily="34" charset="0"/>
                <a:cs typeface="Arial" panose="020B0604020202020204" pitchFamily="34" charset="0"/>
              </a:rPr>
              <a:t> Dortmund 2002</a:t>
            </a:r>
          </a:p>
          <a:p>
            <a:r>
              <a:rPr lang="de-DE" sz="1200" dirty="0" smtClean="0">
                <a:solidFill>
                  <a:schemeClr val="bg1"/>
                </a:solidFill>
                <a:latin typeface="Arial" panose="020B0604020202020204" pitchFamily="34" charset="0"/>
                <a:cs typeface="Arial" panose="020B0604020202020204" pitchFamily="34" charset="0"/>
              </a:rPr>
              <a:t>FURMAN</a:t>
            </a:r>
            <a:r>
              <a:rPr lang="de-DE" sz="1200" dirty="0">
                <a:solidFill>
                  <a:schemeClr val="bg1"/>
                </a:solidFill>
                <a:latin typeface="Arial" panose="020B0604020202020204" pitchFamily="34" charset="0"/>
                <a:cs typeface="Arial" panose="020B0604020202020204" pitchFamily="34" charset="0"/>
              </a:rPr>
              <a:t>, B.: </a:t>
            </a:r>
            <a:r>
              <a:rPr lang="de-DE" sz="1200" i="1" dirty="0">
                <a:solidFill>
                  <a:schemeClr val="bg1"/>
                </a:solidFill>
                <a:latin typeface="Arial" panose="020B0604020202020204" pitchFamily="34" charset="0"/>
                <a:cs typeface="Arial" panose="020B0604020202020204" pitchFamily="34" charset="0"/>
              </a:rPr>
              <a:t>Die Kunst, Nackten in die Tasche zu greifen.</a:t>
            </a:r>
            <a:r>
              <a:rPr lang="de-DE" sz="1200" dirty="0">
                <a:solidFill>
                  <a:schemeClr val="bg1"/>
                </a:solidFill>
                <a:latin typeface="Arial" panose="020B0604020202020204" pitchFamily="34" charset="0"/>
                <a:cs typeface="Arial" panose="020B0604020202020204" pitchFamily="34" charset="0"/>
              </a:rPr>
              <a:t> Dortmund 1999 2.Auflage</a:t>
            </a:r>
          </a:p>
          <a:p>
            <a:r>
              <a:rPr lang="de-DE" sz="1200" dirty="0" smtClean="0">
                <a:solidFill>
                  <a:schemeClr val="bg1"/>
                </a:solidFill>
                <a:latin typeface="Arial" panose="020B0604020202020204" pitchFamily="34" charset="0"/>
                <a:cs typeface="Arial" panose="020B0604020202020204" pitchFamily="34" charset="0"/>
              </a:rPr>
              <a:t>VOGT-HILLMANN</a:t>
            </a:r>
            <a:r>
              <a:rPr lang="de-DE" sz="1200" dirty="0">
                <a:solidFill>
                  <a:schemeClr val="bg1"/>
                </a:solidFill>
                <a:latin typeface="Arial" panose="020B0604020202020204" pitchFamily="34" charset="0"/>
                <a:cs typeface="Arial" panose="020B0604020202020204" pitchFamily="34" charset="0"/>
              </a:rPr>
              <a:t>, M. / BURR, W. (</a:t>
            </a:r>
            <a:r>
              <a:rPr lang="de-DE" sz="1200" dirty="0" err="1">
                <a:solidFill>
                  <a:schemeClr val="bg1"/>
                </a:solidFill>
                <a:latin typeface="Arial" panose="020B0604020202020204" pitchFamily="34" charset="0"/>
                <a:cs typeface="Arial" panose="020B0604020202020204" pitchFamily="34" charset="0"/>
              </a:rPr>
              <a:t>Hg</a:t>
            </a:r>
            <a:r>
              <a:rPr lang="de-DE" sz="1200" dirty="0">
                <a:solidFill>
                  <a:schemeClr val="bg1"/>
                </a:solidFill>
                <a:latin typeface="Arial" panose="020B0604020202020204" pitchFamily="34" charset="0"/>
                <a:cs typeface="Arial" panose="020B0604020202020204" pitchFamily="34" charset="0"/>
              </a:rPr>
              <a:t>.): </a:t>
            </a:r>
            <a:r>
              <a:rPr lang="de-DE" sz="1200" i="1" dirty="0">
                <a:solidFill>
                  <a:schemeClr val="bg1"/>
                </a:solidFill>
                <a:latin typeface="Arial" panose="020B0604020202020204" pitchFamily="34" charset="0"/>
                <a:cs typeface="Arial" panose="020B0604020202020204" pitchFamily="34" charset="0"/>
              </a:rPr>
              <a:t>Lösungen im Jugendstil</a:t>
            </a:r>
            <a:r>
              <a:rPr lang="de-DE" sz="1200" dirty="0">
                <a:solidFill>
                  <a:schemeClr val="bg1"/>
                </a:solidFill>
                <a:latin typeface="Arial" panose="020B0604020202020204" pitchFamily="34" charset="0"/>
                <a:cs typeface="Arial" panose="020B0604020202020204" pitchFamily="34" charset="0"/>
              </a:rPr>
              <a:t>. Dortmund 2002</a:t>
            </a:r>
          </a:p>
          <a:p>
            <a:r>
              <a:rPr lang="de-DE" sz="1200" dirty="0" smtClean="0">
                <a:solidFill>
                  <a:schemeClr val="bg1"/>
                </a:solidFill>
                <a:latin typeface="Arial" panose="020B0604020202020204" pitchFamily="34" charset="0"/>
                <a:cs typeface="Arial" panose="020B0604020202020204" pitchFamily="34" charset="0"/>
              </a:rPr>
              <a:t>WATZLAWICK</a:t>
            </a:r>
            <a:r>
              <a:rPr lang="de-DE" sz="1200" dirty="0">
                <a:solidFill>
                  <a:schemeClr val="bg1"/>
                </a:solidFill>
                <a:latin typeface="Arial" panose="020B0604020202020204" pitchFamily="34" charset="0"/>
                <a:cs typeface="Arial" panose="020B0604020202020204" pitchFamily="34" charset="0"/>
              </a:rPr>
              <a:t>, P.: </a:t>
            </a:r>
            <a:r>
              <a:rPr lang="de-DE" sz="1200" i="1" dirty="0">
                <a:solidFill>
                  <a:schemeClr val="bg1"/>
                </a:solidFill>
                <a:latin typeface="Arial" panose="020B0604020202020204" pitchFamily="34" charset="0"/>
                <a:cs typeface="Arial" panose="020B0604020202020204" pitchFamily="34" charset="0"/>
              </a:rPr>
              <a:t>Wie wirklich ist die Wirklichkeit</a:t>
            </a:r>
            <a:r>
              <a:rPr lang="de-DE" sz="1200" dirty="0">
                <a:solidFill>
                  <a:schemeClr val="bg1"/>
                </a:solidFill>
                <a:latin typeface="Arial" panose="020B0604020202020204" pitchFamily="34" charset="0"/>
                <a:cs typeface="Arial" panose="020B0604020202020204" pitchFamily="34" charset="0"/>
              </a:rPr>
              <a:t>. München 1976</a:t>
            </a:r>
          </a:p>
          <a:p>
            <a:r>
              <a:rPr lang="de-DE" sz="1200" dirty="0" smtClean="0">
                <a:solidFill>
                  <a:schemeClr val="bg1"/>
                </a:solidFill>
                <a:latin typeface="Arial" panose="020B0604020202020204" pitchFamily="34" charset="0"/>
                <a:cs typeface="Arial" panose="020B0604020202020204" pitchFamily="34" charset="0"/>
              </a:rPr>
              <a:t>WATZLAWICK</a:t>
            </a:r>
            <a:r>
              <a:rPr lang="de-DE" sz="1200" dirty="0">
                <a:solidFill>
                  <a:schemeClr val="bg1"/>
                </a:solidFill>
                <a:latin typeface="Arial" panose="020B0604020202020204" pitchFamily="34" charset="0"/>
                <a:cs typeface="Arial" panose="020B0604020202020204" pitchFamily="34" charset="0"/>
              </a:rPr>
              <a:t>, P. / WEAKLAND, J. / FISCH, R.: </a:t>
            </a:r>
            <a:r>
              <a:rPr lang="de-DE" sz="1200" i="1" dirty="0">
                <a:solidFill>
                  <a:schemeClr val="bg1"/>
                </a:solidFill>
                <a:latin typeface="Arial" panose="020B0604020202020204" pitchFamily="34" charset="0"/>
                <a:cs typeface="Arial" panose="020B0604020202020204" pitchFamily="34" charset="0"/>
              </a:rPr>
              <a:t>Lösungen – Zur Theorie und Praxis des menschlichen Wandels</a:t>
            </a:r>
            <a:r>
              <a:rPr lang="de-DE" sz="1200" dirty="0">
                <a:solidFill>
                  <a:schemeClr val="bg1"/>
                </a:solidFill>
                <a:latin typeface="Arial" panose="020B0604020202020204" pitchFamily="34" charset="0"/>
                <a:cs typeface="Arial" panose="020B0604020202020204" pitchFamily="34" charset="0"/>
              </a:rPr>
              <a:t>. Bern 1974 6. Auflage 2003</a:t>
            </a:r>
          </a:p>
        </p:txBody>
      </p:sp>
    </p:spTree>
    <p:extLst>
      <p:ext uri="{BB962C8B-B14F-4D97-AF65-F5344CB8AC3E}">
        <p14:creationId xmlns:p14="http://schemas.microsoft.com/office/powerpoint/2010/main" xmlns="" val="71631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smtClean="0">
                <a:solidFill>
                  <a:srgbClr val="FFFFFF"/>
                </a:solidFill>
                <a:latin typeface="Arial" charset="0"/>
                <a:sym typeface="Monaco" charset="0"/>
              </a:rPr>
              <a:t>1 </a:t>
            </a:r>
            <a:r>
              <a:rPr lang="de-DE" sz="2200" dirty="0"/>
              <a:t>Wieso fokussiert Lösungsfokussierung die Lösung?</a:t>
            </a:r>
          </a:p>
        </p:txBody>
      </p:sp>
      <p:sp>
        <p:nvSpPr>
          <p:cNvPr id="15" name="Rechteck 14"/>
          <p:cNvSpPr/>
          <p:nvPr/>
        </p:nvSpPr>
        <p:spPr>
          <a:xfrm>
            <a:off x="165657" y="502292"/>
            <a:ext cx="8064896" cy="584775"/>
          </a:xfrm>
          <a:prstGeom prst="rect">
            <a:avLst/>
          </a:prstGeom>
        </p:spPr>
        <p:txBody>
          <a:bodyPr wrap="square">
            <a:spAutoFit/>
          </a:bodyPr>
          <a:lstStyle/>
          <a:p>
            <a:r>
              <a:rPr lang="en-US" sz="1600" dirty="0">
                <a:solidFill>
                  <a:srgbClr val="000000"/>
                </a:solidFill>
                <a:latin typeface="Arial" pitchFamily="34" charset="0"/>
                <a:cs typeface="Arial" pitchFamily="34" charset="0"/>
              </a:rPr>
              <a:t>Die </a:t>
            </a:r>
            <a:r>
              <a:rPr lang="en-US" sz="1600" dirty="0" err="1" smtClean="0">
                <a:solidFill>
                  <a:srgbClr val="000000"/>
                </a:solidFill>
                <a:latin typeface="Arial" pitchFamily="34" charset="0"/>
                <a:cs typeface="Arial" pitchFamily="34" charset="0"/>
              </a:rPr>
              <a:t>Vermutung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dass</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d</a:t>
            </a:r>
            <a:r>
              <a:rPr lang="de-DE" sz="1600" dirty="0" err="1">
                <a:solidFill>
                  <a:srgbClr val="000000"/>
                </a:solidFill>
                <a:latin typeface="Arial" pitchFamily="34" charset="0"/>
                <a:cs typeface="Arial" pitchFamily="34" charset="0"/>
                <a:sym typeface="Times New Roman" pitchFamily="18" charset="0"/>
              </a:rPr>
              <a:t>ie</a:t>
            </a:r>
            <a:r>
              <a:rPr lang="de-DE" sz="1600" dirty="0">
                <a:solidFill>
                  <a:srgbClr val="000000"/>
                </a:solidFill>
                <a:latin typeface="Arial" pitchFamily="34" charset="0"/>
                <a:cs typeface="Arial" pitchFamily="34" charset="0"/>
                <a:sym typeface="Times New Roman" pitchFamily="18" charset="0"/>
              </a:rPr>
              <a:t> </a:t>
            </a:r>
            <a:r>
              <a:rPr lang="de-DE" sz="1600" dirty="0">
                <a:solidFill>
                  <a:srgbClr val="000000"/>
                </a:solidFill>
                <a:latin typeface="Arial" pitchFamily="34" charset="0"/>
                <a:cs typeface="Arial" pitchFamily="34" charset="0"/>
                <a:sym typeface="Wingdings" charset="2"/>
              </a:rPr>
              <a:t>Lösung </a:t>
            </a:r>
            <a:r>
              <a:rPr lang="de-DE" sz="1600" dirty="0" smtClean="0">
                <a:solidFill>
                  <a:srgbClr val="000000"/>
                </a:solidFill>
                <a:latin typeface="Arial" pitchFamily="34" charset="0"/>
                <a:cs typeface="Arial" pitchFamily="34" charset="0"/>
                <a:sym typeface="Wingdings" charset="2"/>
              </a:rPr>
              <a:t>zwangsläufig </a:t>
            </a:r>
            <a:r>
              <a:rPr lang="de-DE" sz="1600" dirty="0">
                <a:solidFill>
                  <a:srgbClr val="000000"/>
                </a:solidFill>
                <a:latin typeface="Arial" pitchFamily="34" charset="0"/>
                <a:cs typeface="Arial" pitchFamily="34" charset="0"/>
                <a:sym typeface="Wingdings" charset="2"/>
              </a:rPr>
              <a:t>mit dem Problem direkt zusammen </a:t>
            </a:r>
            <a:r>
              <a:rPr lang="de-DE" sz="1600" dirty="0" smtClean="0">
                <a:solidFill>
                  <a:srgbClr val="000000"/>
                </a:solidFill>
                <a:latin typeface="Arial" pitchFamily="34" charset="0"/>
                <a:cs typeface="Arial" pitchFamily="34" charset="0"/>
                <a:sym typeface="Wingdings" charset="2"/>
              </a:rPr>
              <a:t>hängt, wird </a:t>
            </a:r>
            <a:r>
              <a:rPr lang="de-DE" sz="1600" dirty="0">
                <a:solidFill>
                  <a:srgbClr val="000000"/>
                </a:solidFill>
                <a:latin typeface="Arial" pitchFamily="34" charset="0"/>
                <a:cs typeface="Arial" pitchFamily="34" charset="0"/>
                <a:sym typeface="Wingdings" charset="2"/>
              </a:rPr>
              <a:t>als </a:t>
            </a:r>
            <a:r>
              <a:rPr lang="de-DE" sz="1600" dirty="0" smtClean="0">
                <a:solidFill>
                  <a:srgbClr val="000000"/>
                </a:solidFill>
                <a:latin typeface="Arial" pitchFamily="34" charset="0"/>
                <a:cs typeface="Arial" pitchFamily="34" charset="0"/>
                <a:sym typeface="Wingdings" charset="2"/>
              </a:rPr>
              <a:t>eine nicht unbedingt notwendige These aufgefasst.</a:t>
            </a:r>
            <a:endParaRPr lang="de-DE" sz="1600" dirty="0">
              <a:solidFill>
                <a:srgbClr val="000000"/>
              </a:solidFill>
              <a:latin typeface="Arial" pitchFamily="34" charset="0"/>
              <a:cs typeface="Arial" pitchFamily="34" charset="0"/>
              <a:sym typeface="Wingdings" charset="2"/>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1124744"/>
            <a:ext cx="3874577" cy="37071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9416" y="1628800"/>
            <a:ext cx="4012385" cy="3697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hteck 2"/>
          <p:cNvSpPr/>
          <p:nvPr/>
        </p:nvSpPr>
        <p:spPr>
          <a:xfrm>
            <a:off x="341784" y="4863677"/>
            <a:ext cx="2286000" cy="184666"/>
          </a:xfrm>
          <a:prstGeom prst="rect">
            <a:avLst/>
          </a:prstGeom>
        </p:spPr>
        <p:txBody>
          <a:bodyPr wrap="square">
            <a:spAutoFit/>
          </a:bodyPr>
          <a:lstStyle/>
          <a:p>
            <a:r>
              <a:rPr lang="de-DE" sz="600" dirty="0" smtClean="0">
                <a:solidFill>
                  <a:schemeClr val="bg1"/>
                </a:solidFill>
                <a:latin typeface="Arial" panose="020B0604020202020204" pitchFamily="34" charset="0"/>
                <a:cs typeface="Arial" panose="020B0604020202020204" pitchFamily="34" charset="0"/>
              </a:rPr>
              <a:t>Quelle: http</a:t>
            </a:r>
            <a:r>
              <a:rPr lang="de-DE" sz="600" dirty="0">
                <a:solidFill>
                  <a:schemeClr val="bg1"/>
                </a:solidFill>
                <a:latin typeface="Arial" panose="020B0604020202020204" pitchFamily="34" charset="0"/>
                <a:cs typeface="Arial" panose="020B0604020202020204" pitchFamily="34" charset="0"/>
              </a:rPr>
              <a:t>://www.physiologus.de/bilder/probleml.gif</a:t>
            </a:r>
          </a:p>
        </p:txBody>
      </p:sp>
      <p:sp>
        <p:nvSpPr>
          <p:cNvPr id="9" name="Rechteck 8"/>
          <p:cNvSpPr/>
          <p:nvPr/>
        </p:nvSpPr>
        <p:spPr>
          <a:xfrm>
            <a:off x="165657" y="5796553"/>
            <a:ext cx="8064896" cy="584775"/>
          </a:xfrm>
          <a:prstGeom prst="rect">
            <a:avLst/>
          </a:prstGeom>
        </p:spPr>
        <p:txBody>
          <a:bodyPr wrap="square">
            <a:spAutoFit/>
          </a:bodyPr>
          <a:lstStyle/>
          <a:p>
            <a:r>
              <a:rPr lang="de-DE" sz="1600" dirty="0" smtClean="0">
                <a:solidFill>
                  <a:srgbClr val="000000"/>
                </a:solidFill>
                <a:latin typeface="Arial" pitchFamily="34" charset="0"/>
                <a:cs typeface="Arial" pitchFamily="34" charset="0"/>
                <a:sym typeface="Wingdings" charset="2"/>
              </a:rPr>
              <a:t>Im Gegenteil </a:t>
            </a:r>
            <a:r>
              <a:rPr lang="de-DE" sz="1600" dirty="0">
                <a:solidFill>
                  <a:srgbClr val="000000"/>
                </a:solidFill>
                <a:latin typeface="Arial" pitchFamily="34" charset="0"/>
                <a:cs typeface="Arial" pitchFamily="34" charset="0"/>
                <a:sym typeface="Wingdings" charset="2"/>
              </a:rPr>
              <a:t>zeigt sich, „</a:t>
            </a:r>
            <a:r>
              <a:rPr lang="de-DE" sz="1600" dirty="0" err="1">
                <a:solidFill>
                  <a:srgbClr val="000000"/>
                </a:solidFill>
                <a:latin typeface="Arial" pitchFamily="34" charset="0"/>
                <a:cs typeface="Arial" pitchFamily="34" charset="0"/>
                <a:sym typeface="Wingdings" charset="2"/>
              </a:rPr>
              <a:t>daß</a:t>
            </a:r>
            <a:r>
              <a:rPr lang="de-DE" sz="1600" dirty="0">
                <a:solidFill>
                  <a:srgbClr val="000000"/>
                </a:solidFill>
                <a:latin typeface="Arial" pitchFamily="34" charset="0"/>
                <a:cs typeface="Arial" pitchFamily="34" charset="0"/>
                <a:sym typeface="Wingdings" charset="2"/>
              </a:rPr>
              <a:t> der </a:t>
            </a:r>
            <a:r>
              <a:rPr lang="de-DE" sz="1600" dirty="0" err="1">
                <a:solidFill>
                  <a:srgbClr val="000000"/>
                </a:solidFill>
                <a:latin typeface="Arial" pitchFamily="34" charset="0"/>
                <a:cs typeface="Arial" pitchFamily="34" charset="0"/>
                <a:sym typeface="Wingdings" charset="2"/>
              </a:rPr>
              <a:t>Prozeß</a:t>
            </a:r>
            <a:r>
              <a:rPr lang="de-DE" sz="1600" dirty="0">
                <a:solidFill>
                  <a:srgbClr val="000000"/>
                </a:solidFill>
                <a:latin typeface="Arial" pitchFamily="34" charset="0"/>
                <a:cs typeface="Arial" pitchFamily="34" charset="0"/>
                <a:sym typeface="Wingdings" charset="2"/>
              </a:rPr>
              <a:t> der Lösung sich von Fall zu Fall stärker ähnelt als die Probleme, denen die Intervention gilt“ (</a:t>
            </a:r>
            <a:r>
              <a:rPr lang="de-DE" sz="1600" dirty="0" err="1">
                <a:solidFill>
                  <a:srgbClr val="000000"/>
                </a:solidFill>
                <a:latin typeface="Arial" pitchFamily="34" charset="0"/>
                <a:cs typeface="Arial" pitchFamily="34" charset="0"/>
                <a:sym typeface="Wingdings" charset="2"/>
              </a:rPr>
              <a:t>S.d.Shazer</a:t>
            </a:r>
            <a:r>
              <a:rPr lang="de-DE" sz="1600" dirty="0">
                <a:solidFill>
                  <a:srgbClr val="000000"/>
                </a:solidFill>
                <a:latin typeface="Arial" pitchFamily="34" charset="0"/>
                <a:cs typeface="Arial" pitchFamily="34" charset="0"/>
                <a:sym typeface="Wingdings" charset="2"/>
              </a:rPr>
              <a:t> 1989:12</a:t>
            </a:r>
            <a:r>
              <a:rPr lang="de-DE" sz="1600" dirty="0" smtClean="0">
                <a:solidFill>
                  <a:srgbClr val="000000"/>
                </a:solidFill>
                <a:latin typeface="Arial" pitchFamily="34" charset="0"/>
                <a:cs typeface="Arial" pitchFamily="34" charset="0"/>
                <a:sym typeface="Wingdings" charset="2"/>
              </a:rPr>
              <a:t>)</a:t>
            </a:r>
            <a:endParaRPr lang="de-DE" sz="1600" dirty="0">
              <a:solidFill>
                <a:srgbClr val="000000"/>
              </a:solidFill>
              <a:latin typeface="Arial" pitchFamily="34" charset="0"/>
              <a:cs typeface="Arial" pitchFamily="34" charset="0"/>
              <a:sym typeface="Wingdings" charset="2"/>
            </a:endParaRPr>
          </a:p>
        </p:txBody>
      </p:sp>
    </p:spTree>
    <p:extLst>
      <p:ext uri="{BB962C8B-B14F-4D97-AF65-F5344CB8AC3E}">
        <p14:creationId xmlns:p14="http://schemas.microsoft.com/office/powerpoint/2010/main" xmlns="" val="19610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smtClean="0">
                <a:solidFill>
                  <a:srgbClr val="FFFFFF"/>
                </a:solidFill>
                <a:latin typeface="Arial" charset="0"/>
                <a:sym typeface="Monaco" charset="0"/>
              </a:rPr>
              <a:t>1 </a:t>
            </a:r>
            <a:r>
              <a:rPr lang="de-DE" sz="2200" dirty="0"/>
              <a:t>Wieso fokussiert Lösungsfokussierung die Lösung?</a:t>
            </a:r>
          </a:p>
        </p:txBody>
      </p:sp>
      <p:sp>
        <p:nvSpPr>
          <p:cNvPr id="2" name="Rechteck 1"/>
          <p:cNvSpPr/>
          <p:nvPr/>
        </p:nvSpPr>
        <p:spPr>
          <a:xfrm>
            <a:off x="165657" y="764704"/>
            <a:ext cx="8748464" cy="1077218"/>
          </a:xfrm>
          <a:prstGeom prst="rect">
            <a:avLst/>
          </a:prstGeom>
        </p:spPr>
        <p:txBody>
          <a:bodyPr wrap="square">
            <a:spAutoFit/>
          </a:bodyPr>
          <a:lstStyle/>
          <a:p>
            <a:pPr fontAlgn="base">
              <a:spcBef>
                <a:spcPct val="0"/>
              </a:spcBef>
              <a:spcAft>
                <a:spcPct val="0"/>
              </a:spcAft>
            </a:pPr>
            <a:r>
              <a:rPr lang="de-DE" sz="1600" dirty="0" smtClean="0">
                <a:solidFill>
                  <a:srgbClr val="000000"/>
                </a:solidFill>
                <a:latin typeface="Arial" pitchFamily="34" charset="0"/>
                <a:cs typeface="Arial" pitchFamily="34" charset="0"/>
                <a:sym typeface="Times New Roman" pitchFamily="18" charset="0"/>
              </a:rPr>
              <a:t>Der vielleicht radikalste Paradigmenwechsel der lösungsfokussierten Therapie liegt folglich darin, dass sehr wenig bis eigentlich keine Zeit darauf verwendet wird, den „Ursprung und das Wesen des Problems zu ergründen, die Pathologie des Klienten zu eruieren oder dysfunktionale Interaktionen zu analysieren“ (Shazer u.a. 2008:24).</a:t>
            </a:r>
            <a:endParaRPr lang="de-DE" sz="1600" dirty="0">
              <a:solidFill>
                <a:srgbClr val="000000"/>
              </a:solidFill>
              <a:latin typeface="Arial" pitchFamily="34" charset="0"/>
              <a:cs typeface="Arial" pitchFamily="34" charset="0"/>
              <a:sym typeface="Times New Roman" pitchFamily="18" charset="0"/>
            </a:endParaRPr>
          </a:p>
        </p:txBody>
      </p:sp>
      <p:sp>
        <p:nvSpPr>
          <p:cNvPr id="4" name="Rechteck 3"/>
          <p:cNvSpPr/>
          <p:nvPr/>
        </p:nvSpPr>
        <p:spPr>
          <a:xfrm>
            <a:off x="395536" y="2780928"/>
            <a:ext cx="8064896" cy="338554"/>
          </a:xfrm>
          <a:prstGeom prst="rect">
            <a:avLst/>
          </a:prstGeom>
        </p:spPr>
        <p:txBody>
          <a:bodyPr wrap="square">
            <a:spAutoFit/>
          </a:bodyPr>
          <a:lstStyle/>
          <a:p>
            <a:pPr algn="ctr"/>
            <a:r>
              <a:rPr lang="en-US" sz="1600" b="1" dirty="0" smtClean="0">
                <a:solidFill>
                  <a:srgbClr val="FF9900"/>
                </a:solidFill>
                <a:latin typeface="Arial" panose="020B0604020202020204" pitchFamily="34" charset="0"/>
                <a:cs typeface="Arial" panose="020B0604020202020204" pitchFamily="34" charset="0"/>
              </a:rPr>
              <a:t>“</a:t>
            </a:r>
            <a:r>
              <a:rPr lang="en-US" sz="1600" b="1" dirty="0" err="1" smtClean="0">
                <a:solidFill>
                  <a:srgbClr val="FF9900"/>
                </a:solidFill>
                <a:latin typeface="Arial" panose="020B0604020202020204" pitchFamily="34" charset="0"/>
                <a:cs typeface="Arial" panose="020B0604020202020204" pitchFamily="34" charset="0"/>
              </a:rPr>
              <a:t>Problemtalk</a:t>
            </a:r>
            <a:r>
              <a:rPr lang="en-US" sz="1600" b="1" dirty="0" smtClean="0">
                <a:solidFill>
                  <a:srgbClr val="FF9900"/>
                </a:solidFill>
                <a:latin typeface="Arial" panose="020B0604020202020204" pitchFamily="34" charset="0"/>
                <a:cs typeface="Arial" panose="020B0604020202020204" pitchFamily="34" charset="0"/>
              </a:rPr>
              <a:t> </a:t>
            </a:r>
            <a:r>
              <a:rPr lang="en-US" sz="1600" b="1" dirty="0">
                <a:solidFill>
                  <a:srgbClr val="FF9900"/>
                </a:solidFill>
                <a:latin typeface="Arial" panose="020B0604020202020204" pitchFamily="34" charset="0"/>
                <a:cs typeface="Arial" panose="020B0604020202020204" pitchFamily="34" charset="0"/>
              </a:rPr>
              <a:t>creates problems. </a:t>
            </a:r>
            <a:r>
              <a:rPr lang="en-US" sz="1600" b="1" dirty="0" err="1">
                <a:solidFill>
                  <a:srgbClr val="FF9900"/>
                </a:solidFill>
                <a:latin typeface="Arial" panose="020B0604020202020204" pitchFamily="34" charset="0"/>
                <a:cs typeface="Arial" panose="020B0604020202020204" pitchFamily="34" charset="0"/>
              </a:rPr>
              <a:t>Solutiontalk</a:t>
            </a:r>
            <a:r>
              <a:rPr lang="en-US" sz="1600" b="1" dirty="0">
                <a:solidFill>
                  <a:srgbClr val="FF9900"/>
                </a:solidFill>
                <a:latin typeface="Arial" panose="020B0604020202020204" pitchFamily="34" charset="0"/>
                <a:cs typeface="Arial" panose="020B0604020202020204" pitchFamily="34" charset="0"/>
              </a:rPr>
              <a:t> creates solutions</a:t>
            </a:r>
            <a:r>
              <a:rPr lang="en-US" sz="1600" b="1" dirty="0" smtClean="0">
                <a:solidFill>
                  <a:srgbClr val="FF9900"/>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a:t>
            </a:r>
            <a:r>
              <a:rPr lang="en-US" sz="1200" dirty="0" err="1" smtClean="0">
                <a:solidFill>
                  <a:schemeClr val="bg1"/>
                </a:solidFill>
                <a:latin typeface="Arial" panose="020B0604020202020204" pitchFamily="34" charset="0"/>
                <a:cs typeface="Arial" panose="020B0604020202020204" pitchFamily="34" charset="0"/>
              </a:rPr>
              <a:t>S.d.Shazer</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24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00800"/>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pitchFamily="2" charset="2"/>
              </a:rPr>
              <a:t>............................................................................................................................................</a:t>
            </a:r>
            <a:r>
              <a:rPr lang="de-DE" sz="900">
                <a:solidFill>
                  <a:srgbClr val="FF6600"/>
                </a:solidFill>
                <a:latin typeface="Arial" charset="0"/>
                <a:cs typeface="Arial" charset="0"/>
                <a:sym typeface="Wingdings" pitchFamily="2" charset="2"/>
              </a:rPr>
              <a:t>..............................................................................................................................................</a:t>
            </a:r>
          </a:p>
          <a:p>
            <a:pPr algn="r" fontAlgn="base">
              <a:spcBef>
                <a:spcPct val="0"/>
              </a:spcBef>
              <a:spcAft>
                <a:spcPct val="0"/>
              </a:spcAft>
            </a:pPr>
            <a:r>
              <a:rPr lang="de-DE" sz="800">
                <a:solidFill>
                  <a:srgbClr val="FFFFFF"/>
                </a:solidFill>
                <a:latin typeface="Arial Black" pitchFamily="34" charset="0"/>
                <a:cs typeface="Times New Roman" pitchFamily="18"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pitchFamily="18"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pitchFamily="2"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Prof.Dr. Stefan Bestmann </a:t>
            </a:r>
            <a:r>
              <a:rPr lang="de-DE" sz="800">
                <a:solidFill>
                  <a:srgbClr val="FF6600"/>
                </a:solidFill>
                <a:latin typeface="Arial" charset="0"/>
                <a:cs typeface="Arial" charset="0"/>
                <a:sym typeface="Wingdings" pitchFamily="2"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pitchFamily="2" charset="2"/>
              </a:rPr>
              <a:t>info@eins-berlin.de</a:t>
            </a:r>
          </a:p>
        </p:txBody>
      </p:sp>
      <p:sp>
        <p:nvSpPr>
          <p:cNvPr id="3075"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sz="2200" dirty="0">
                <a:solidFill>
                  <a:srgbClr val="FFFFFF"/>
                </a:solidFill>
                <a:latin typeface="Arial" charset="0"/>
                <a:sym typeface="Times New Roman" pitchFamily="18" charset="0"/>
              </a:rPr>
              <a:t>Überblick</a:t>
            </a:r>
          </a:p>
        </p:txBody>
      </p:sp>
      <p:sp>
        <p:nvSpPr>
          <p:cNvPr id="3076" name="Rectangle 7"/>
          <p:cNvSpPr>
            <a:spLocks/>
          </p:cNvSpPr>
          <p:nvPr/>
        </p:nvSpPr>
        <p:spPr bwMode="auto">
          <a:xfrm>
            <a:off x="2182416" y="1208941"/>
            <a:ext cx="6961584" cy="5355312"/>
          </a:xfrm>
          <a:prstGeom prst="rect">
            <a:avLst/>
          </a:prstGeom>
          <a:noFill/>
          <a:ln>
            <a:noFill/>
          </a:ln>
          <a:effectLst/>
          <a:extLst>
            <a:ext uri="{909E8E84-426E-40DD-AFC4-6F175D3DCCD1}">
              <a14:hiddenFill xmlns:a14="http://schemas.microsoft.com/office/drawing/2010/main" xmlns="">
                <a:solidFill>
                  <a:srgbClr val="00C999"/>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de-DE" b="1" dirty="0" smtClean="0">
                <a:solidFill>
                  <a:schemeClr val="tx1">
                    <a:lumMod val="65000"/>
                  </a:schemeClr>
                </a:solidFill>
                <a:latin typeface="Arial" charset="0"/>
                <a:cs typeface="Times New Roman" pitchFamily="18" charset="0"/>
              </a:rPr>
              <a:t>1 </a:t>
            </a:r>
            <a:r>
              <a:rPr lang="de-DE" b="1" dirty="0">
                <a:solidFill>
                  <a:schemeClr val="tx1">
                    <a:lumMod val="65000"/>
                  </a:schemeClr>
                </a:solidFill>
                <a:latin typeface="Arial" charset="0"/>
                <a:cs typeface="Times New Roman" pitchFamily="18" charset="0"/>
              </a:rPr>
              <a:t>Wieso fokussiert Lösungsfokussierung die Lösung?</a:t>
            </a:r>
          </a:p>
          <a:p>
            <a:endParaRPr lang="de-DE" b="1" dirty="0" smtClean="0">
              <a:solidFill>
                <a:srgbClr val="000000"/>
              </a:solidFill>
              <a:latin typeface="Arial" charset="0"/>
              <a:cs typeface="Times New Roman" pitchFamily="18" charset="0"/>
            </a:endParaRPr>
          </a:p>
          <a:p>
            <a:r>
              <a:rPr lang="de-DE" b="1" dirty="0" smtClean="0">
                <a:solidFill>
                  <a:srgbClr val="000000"/>
                </a:solidFill>
                <a:latin typeface="Arial" charset="0"/>
                <a:cs typeface="Times New Roman" pitchFamily="18" charset="0"/>
              </a:rPr>
              <a:t>2 </a:t>
            </a:r>
            <a:r>
              <a:rPr lang="de-DE" b="1" dirty="0">
                <a:solidFill>
                  <a:srgbClr val="000000"/>
                </a:solidFill>
                <a:latin typeface="Arial" charset="0"/>
                <a:cs typeface="Times New Roman" pitchFamily="18" charset="0"/>
              </a:rPr>
              <a:t>Was heißt ‚Lösung‘?</a:t>
            </a:r>
            <a:endParaRPr lang="de-DE" b="1" dirty="0">
              <a:solidFill>
                <a:schemeClr val="tx1">
                  <a:lumMod val="65000"/>
                </a:schemeClr>
              </a:solidFill>
              <a:latin typeface="Arial" charset="0"/>
              <a:cs typeface="Times New Roman" pitchFamily="18" charset="0"/>
            </a:endParaRP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3 </a:t>
            </a:r>
            <a:r>
              <a:rPr lang="de-DE" b="1" dirty="0">
                <a:solidFill>
                  <a:schemeClr val="tx1">
                    <a:lumMod val="65000"/>
                  </a:schemeClr>
                </a:solidFill>
                <a:latin typeface="Arial" charset="0"/>
                <a:cs typeface="Times New Roman" pitchFamily="18" charset="0"/>
              </a:rPr>
              <a:t>Grundsätze der Lösungsfokussierung</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4 </a:t>
            </a:r>
            <a:r>
              <a:rPr lang="de-DE" b="1" dirty="0">
                <a:solidFill>
                  <a:schemeClr val="tx1">
                    <a:lumMod val="65000"/>
                  </a:schemeClr>
                </a:solidFill>
                <a:latin typeface="Arial" charset="0"/>
                <a:cs typeface="Times New Roman" pitchFamily="18" charset="0"/>
              </a:rPr>
              <a:t>Zentrale Kategorien methodischen Handelns</a:t>
            </a:r>
          </a:p>
          <a:p>
            <a:endParaRPr lang="de-DE" b="1" dirty="0" smtClean="0">
              <a:solidFill>
                <a:schemeClr val="tx1">
                  <a:lumMod val="65000"/>
                </a:schemeClr>
              </a:solidFill>
              <a:latin typeface="Arial" charset="0"/>
              <a:cs typeface="Times New Roman" pitchFamily="18" charset="0"/>
            </a:endParaRPr>
          </a:p>
          <a:p>
            <a:r>
              <a:rPr lang="de-DE" b="1" dirty="0" smtClean="0">
                <a:solidFill>
                  <a:schemeClr val="tx1">
                    <a:lumMod val="65000"/>
                  </a:schemeClr>
                </a:solidFill>
                <a:latin typeface="Arial" charset="0"/>
                <a:cs typeface="Times New Roman" pitchFamily="18" charset="0"/>
              </a:rPr>
              <a:t>5 </a:t>
            </a:r>
            <a:r>
              <a:rPr lang="de-DE" b="1" dirty="0">
                <a:solidFill>
                  <a:schemeClr val="tx1">
                    <a:lumMod val="65000"/>
                  </a:schemeClr>
                </a:solidFill>
                <a:latin typeface="Arial" charset="0"/>
                <a:cs typeface="Times New Roman" pitchFamily="18" charset="0"/>
              </a:rPr>
              <a:t>Idealtypische Choreografie der Lösungsfokussierten Beratung</a:t>
            </a:r>
          </a:p>
          <a:p>
            <a:endParaRPr lang="de-DE" b="1" dirty="0" smtClean="0">
              <a:solidFill>
                <a:schemeClr val="tx1">
                  <a:lumMod val="65000"/>
                </a:schemeClr>
              </a:solidFill>
              <a:latin typeface="Arial" charset="0"/>
              <a:cs typeface="Times New Roman" pitchFamily="18" charset="0"/>
            </a:endParaRPr>
          </a:p>
          <a:p>
            <a:r>
              <a:rPr lang="de-DE" b="1" dirty="0">
                <a:solidFill>
                  <a:schemeClr val="tx1">
                    <a:lumMod val="65000"/>
                  </a:schemeClr>
                </a:solidFill>
                <a:latin typeface="Arial" charset="0"/>
                <a:cs typeface="Times New Roman" pitchFamily="18" charset="0"/>
              </a:rPr>
              <a:t>6 </a:t>
            </a:r>
            <a:r>
              <a:rPr lang="en-US" b="1" dirty="0" err="1">
                <a:solidFill>
                  <a:schemeClr val="tx1">
                    <a:lumMod val="65000"/>
                  </a:schemeClr>
                </a:solidFill>
                <a:latin typeface="Arial" charset="0"/>
                <a:cs typeface="Times New Roman" pitchFamily="18" charset="0"/>
                <a:sym typeface="Monaco" charset="0"/>
              </a:rPr>
              <a:t>Einblicke</a:t>
            </a:r>
            <a:r>
              <a:rPr lang="en-US" b="1" dirty="0">
                <a:solidFill>
                  <a:schemeClr val="tx1">
                    <a:lumMod val="65000"/>
                  </a:schemeClr>
                </a:solidFill>
                <a:latin typeface="Arial" charset="0"/>
                <a:cs typeface="Times New Roman" pitchFamily="18" charset="0"/>
                <a:sym typeface="Monaco" charset="0"/>
              </a:rPr>
              <a:t> in </a:t>
            </a:r>
            <a:r>
              <a:rPr lang="en-US" b="1" dirty="0" err="1">
                <a:solidFill>
                  <a:schemeClr val="tx1">
                    <a:lumMod val="65000"/>
                  </a:schemeClr>
                </a:solidFill>
                <a:latin typeface="Arial" charset="0"/>
                <a:cs typeface="Times New Roman" pitchFamily="18" charset="0"/>
                <a:sym typeface="Monaco" charset="0"/>
              </a:rPr>
              <a:t>Verfahrensweisen</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7 </a:t>
            </a:r>
            <a:r>
              <a:rPr lang="en-US" b="1" dirty="0" err="1">
                <a:solidFill>
                  <a:schemeClr val="tx1">
                    <a:lumMod val="65000"/>
                  </a:schemeClr>
                </a:solidFill>
                <a:latin typeface="Arial" charset="0"/>
                <a:cs typeface="Times New Roman" pitchFamily="18" charset="0"/>
                <a:sym typeface="Monaco" charset="0"/>
              </a:rPr>
              <a:t>Fokus</a:t>
            </a:r>
            <a:r>
              <a:rPr lang="en-US" b="1" dirty="0">
                <a:solidFill>
                  <a:schemeClr val="tx1">
                    <a:lumMod val="65000"/>
                  </a:schemeClr>
                </a:solidFill>
                <a:latin typeface="Arial" charset="0"/>
                <a:cs typeface="Times New Roman" pitchFamily="18" charset="0"/>
                <a:sym typeface="Monaco" charset="0"/>
              </a:rPr>
              <a:t> </a:t>
            </a:r>
            <a:r>
              <a:rPr lang="en-US" b="1" dirty="0" err="1">
                <a:solidFill>
                  <a:schemeClr val="tx1">
                    <a:lumMod val="65000"/>
                  </a:schemeClr>
                </a:solidFill>
                <a:latin typeface="Arial" charset="0"/>
                <a:cs typeface="Times New Roman" pitchFamily="18" charset="0"/>
                <a:sym typeface="Monaco" charset="0"/>
              </a:rPr>
              <a:t>Sucht</a:t>
            </a:r>
            <a:endParaRPr lang="en-US" b="1" dirty="0">
              <a:solidFill>
                <a:schemeClr val="tx1">
                  <a:lumMod val="65000"/>
                </a:schemeClr>
              </a:solidFill>
              <a:latin typeface="Arial" charset="0"/>
              <a:cs typeface="Times New Roman" pitchFamily="18" charset="0"/>
              <a:sym typeface="Monaco" charset="0"/>
            </a:endParaRPr>
          </a:p>
          <a:p>
            <a:endParaRPr lang="en-US" b="1" dirty="0">
              <a:solidFill>
                <a:schemeClr val="tx1">
                  <a:lumMod val="65000"/>
                </a:schemeClr>
              </a:solidFill>
              <a:latin typeface="Arial" charset="0"/>
              <a:cs typeface="Times New Roman" pitchFamily="18" charset="0"/>
              <a:sym typeface="Monaco" charset="0"/>
            </a:endParaRPr>
          </a:p>
          <a:p>
            <a:r>
              <a:rPr lang="en-US" b="1" dirty="0">
                <a:solidFill>
                  <a:schemeClr val="tx1">
                    <a:lumMod val="65000"/>
                  </a:schemeClr>
                </a:solidFill>
                <a:latin typeface="Arial" charset="0"/>
                <a:cs typeface="Times New Roman" pitchFamily="18" charset="0"/>
                <a:sym typeface="Monaco" charset="0"/>
              </a:rPr>
              <a:t>8 </a:t>
            </a:r>
            <a:r>
              <a:rPr lang="de-DE" b="1" dirty="0">
                <a:solidFill>
                  <a:schemeClr val="tx1">
                    <a:lumMod val="65000"/>
                  </a:schemeClr>
                </a:solidFill>
                <a:latin typeface="Arial" charset="0"/>
                <a:cs typeface="Times New Roman" pitchFamily="18" charset="0"/>
                <a:sym typeface="Times New Roman" pitchFamily="18" charset="0"/>
              </a:rPr>
              <a:t>Meine drei zentrale Ableitungen für eine gelingendere </a:t>
            </a:r>
            <a:r>
              <a:rPr lang="de-DE" b="1" dirty="0" smtClean="0">
                <a:solidFill>
                  <a:schemeClr val="tx1">
                    <a:lumMod val="65000"/>
                  </a:schemeClr>
                </a:solidFill>
                <a:latin typeface="Arial" charset="0"/>
                <a:cs typeface="Times New Roman" pitchFamily="18" charset="0"/>
                <a:sym typeface="Times New Roman" pitchFamily="18" charset="0"/>
              </a:rPr>
              <a:t> </a:t>
            </a:r>
          </a:p>
          <a:p>
            <a:r>
              <a:rPr lang="de-DE" b="1" dirty="0">
                <a:solidFill>
                  <a:schemeClr val="tx1">
                    <a:lumMod val="65000"/>
                  </a:schemeClr>
                </a:solidFill>
                <a:latin typeface="Arial" charset="0"/>
                <a:cs typeface="Times New Roman" pitchFamily="18" charset="0"/>
                <a:sym typeface="Times New Roman" pitchFamily="18" charset="0"/>
              </a:rPr>
              <a:t> </a:t>
            </a:r>
            <a:r>
              <a:rPr lang="de-DE" b="1" dirty="0" smtClean="0">
                <a:solidFill>
                  <a:schemeClr val="tx1">
                    <a:lumMod val="65000"/>
                  </a:schemeClr>
                </a:solidFill>
                <a:latin typeface="Arial" charset="0"/>
                <a:cs typeface="Times New Roman" pitchFamily="18" charset="0"/>
                <a:sym typeface="Times New Roman" pitchFamily="18" charset="0"/>
              </a:rPr>
              <a:t>  Beratung</a:t>
            </a:r>
            <a:endParaRPr lang="de-DE" b="1" dirty="0">
              <a:solidFill>
                <a:schemeClr val="tx1">
                  <a:lumMod val="65000"/>
                </a:schemeClr>
              </a:solidFill>
              <a:latin typeface="Arial" charset="0"/>
              <a:cs typeface="Times New Roman" pitchFamily="18" charset="0"/>
              <a:sym typeface="Times New Roman" pitchFamily="18" charset="0"/>
            </a:endParaRPr>
          </a:p>
          <a:p>
            <a:endParaRPr lang="de-DE" b="1" dirty="0">
              <a:solidFill>
                <a:srgbClr val="000000"/>
              </a:solidFill>
              <a:latin typeface="Arial" charset="0"/>
              <a:cs typeface="Times New Roman" pitchFamily="18" charset="0"/>
              <a:sym typeface="Monaco" charset="0"/>
            </a:endParaRPr>
          </a:p>
          <a:p>
            <a:endParaRPr lang="en-US" b="1" dirty="0">
              <a:solidFill>
                <a:srgbClr val="000000"/>
              </a:solidFill>
              <a:latin typeface="Arial" charset="0"/>
              <a:cs typeface="Times New Roman" pitchFamily="18" charset="0"/>
              <a:sym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 y="404664"/>
            <a:ext cx="224413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846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6380163"/>
            <a:ext cx="91440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de-DE" sz="900">
                <a:solidFill>
                  <a:srgbClr val="000000"/>
                </a:solidFill>
                <a:latin typeface="Arial" charset="0"/>
                <a:cs typeface="Arial" charset="0"/>
                <a:sym typeface="Wingdings" charset="2"/>
              </a:rPr>
              <a:t>............................................................................................................................................</a:t>
            </a:r>
            <a:r>
              <a:rPr lang="de-DE" sz="900">
                <a:solidFill>
                  <a:srgbClr val="FF6600"/>
                </a:solidFill>
                <a:latin typeface="Arial" charset="0"/>
                <a:cs typeface="Arial" charset="0"/>
                <a:sym typeface="Wingdings" charset="2"/>
              </a:rPr>
              <a:t>..............................................................................................................................................</a:t>
            </a:r>
          </a:p>
          <a:p>
            <a:pPr algn="r" fontAlgn="base">
              <a:spcBef>
                <a:spcPct val="0"/>
              </a:spcBef>
              <a:spcAft>
                <a:spcPct val="0"/>
              </a:spcAft>
            </a:pPr>
            <a:r>
              <a:rPr lang="de-DE" sz="800">
                <a:solidFill>
                  <a:srgbClr val="FFFFFF"/>
                </a:solidFill>
                <a:latin typeface="Arial Black" pitchFamily="34" charset="0"/>
                <a:cs typeface="Times New Roman" charset="0"/>
                <a:sym typeface="Times New Roman" pitchFamily="18" charset="0"/>
              </a:rPr>
              <a:t> </a:t>
            </a:r>
            <a:r>
              <a:rPr lang="de-DE" sz="600" b="1">
                <a:solidFill>
                  <a:srgbClr val="FF6600"/>
                </a:solidFill>
                <a:latin typeface="Arial" charset="0"/>
                <a:cs typeface="Arial" charset="0"/>
                <a:sym typeface="Times New Roman" pitchFamily="18" charset="0"/>
              </a:rPr>
              <a:t>Europ</a:t>
            </a:r>
            <a:r>
              <a:rPr lang="de-DE" sz="600" b="1">
                <a:solidFill>
                  <a:srgbClr val="FF6600"/>
                </a:solidFill>
                <a:latin typeface="Times New Roman" pitchFamily="18" charset="0"/>
                <a:cs typeface="Arial" charset="0"/>
                <a:sym typeface="Times New Roman" pitchFamily="18" charset="0"/>
              </a:rPr>
              <a:t>ä</a:t>
            </a:r>
            <a:r>
              <a:rPr lang="de-DE" sz="600" b="1">
                <a:solidFill>
                  <a:srgbClr val="FF6600"/>
                </a:solidFill>
                <a:latin typeface="Arial" charset="0"/>
                <a:cs typeface="Arial" charset="0"/>
                <a:sym typeface="Times New Roman" pitchFamily="18" charset="0"/>
              </a:rPr>
              <a:t>isches Institut f</a:t>
            </a:r>
            <a:r>
              <a:rPr lang="de-DE" sz="600" b="1">
                <a:solidFill>
                  <a:srgbClr val="FF6600"/>
                </a:solidFill>
                <a:latin typeface="Times New Roman" pitchFamily="18" charset="0"/>
                <a:cs typeface="Arial" charset="0"/>
                <a:sym typeface="Times New Roman" pitchFamily="18" charset="0"/>
              </a:rPr>
              <a:t>ü</a:t>
            </a:r>
            <a:r>
              <a:rPr lang="de-DE" sz="600" b="1">
                <a:solidFill>
                  <a:srgbClr val="FF6600"/>
                </a:solidFill>
                <a:latin typeface="Arial" charset="0"/>
                <a:cs typeface="Arial" charset="0"/>
                <a:sym typeface="Times New Roman" pitchFamily="18" charset="0"/>
              </a:rPr>
              <a:t>r Sozialforschung</a:t>
            </a:r>
            <a:r>
              <a:rPr lang="de-DE" sz="600" b="1">
                <a:solidFill>
                  <a:srgbClr val="FFFFFF"/>
                </a:solidFill>
                <a:latin typeface="Arial" charset="0"/>
                <a:cs typeface="Arial" charset="0"/>
                <a:sym typeface="Times New Roman" pitchFamily="18" charset="0"/>
              </a:rPr>
              <a:t> </a:t>
            </a:r>
            <a:r>
              <a:rPr lang="de-DE" sz="600" b="1">
                <a:solidFill>
                  <a:srgbClr val="333333"/>
                </a:solidFill>
                <a:latin typeface="Arial" charset="0"/>
                <a:cs typeface="Arial" charset="0"/>
                <a:sym typeface="Times New Roman" pitchFamily="18" charset="0"/>
              </a:rPr>
              <a:t>Stefan Bestmann</a:t>
            </a:r>
            <a:r>
              <a:rPr lang="de-DE" sz="600" b="1">
                <a:solidFill>
                  <a:srgbClr val="FF6600"/>
                </a:solidFill>
                <a:latin typeface="Arial" charset="0"/>
                <a:cs typeface="Arial" charset="0"/>
                <a:sym typeface="Times New Roman" pitchFamily="18" charset="0"/>
              </a:rPr>
              <a:t> Berlin</a:t>
            </a:r>
            <a:endParaRPr lang="de-DE" sz="1200">
              <a:solidFill>
                <a:srgbClr val="FFFFFF"/>
              </a:solidFill>
              <a:latin typeface="Times New Roman" pitchFamily="18" charset="0"/>
              <a:cs typeface="Times New Roman" charset="0"/>
              <a:sym typeface="Times New Roman" pitchFamily="18" charset="0"/>
            </a:endParaRPr>
          </a:p>
          <a:p>
            <a:pPr algn="r" eaLnBrk="0" fontAlgn="base" hangingPunct="0">
              <a:spcBef>
                <a:spcPct val="0"/>
              </a:spcBef>
              <a:spcAft>
                <a:spcPct val="0"/>
              </a:spcAft>
            </a:pPr>
            <a:r>
              <a:rPr lang="de-DE" sz="600">
                <a:solidFill>
                  <a:srgbClr val="FFFFFF"/>
                </a:solidFill>
                <a:latin typeface="Arial" charset="0"/>
                <a:cs typeface="Arial" charset="0"/>
                <a:sym typeface="Times New Roman" pitchFamily="18" charset="0"/>
              </a:rPr>
              <a:t>Prof. Stefan Bestmann </a:t>
            </a:r>
            <a:r>
              <a:rPr lang="de-DE" sz="800">
                <a:solidFill>
                  <a:srgbClr val="FF6600"/>
                </a:solidFill>
                <a:latin typeface="Arial" charset="0"/>
                <a:cs typeface="Arial" charset="0"/>
                <a:sym typeface="Wingdings" charset="2"/>
              </a:rPr>
              <a:t></a:t>
            </a:r>
            <a:r>
              <a:rPr lang="de-DE" sz="800">
                <a:solidFill>
                  <a:srgbClr val="FF66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Prof.Dr. Stefan Bestmann </a:t>
            </a:r>
            <a:r>
              <a:rPr lang="de-DE" sz="800">
                <a:solidFill>
                  <a:srgbClr val="FF6600"/>
                </a:solidFill>
                <a:latin typeface="Arial" charset="0"/>
                <a:cs typeface="Arial" charset="0"/>
                <a:sym typeface="Wingdings" charset="2"/>
              </a:rPr>
              <a:t></a:t>
            </a:r>
            <a:r>
              <a:rPr lang="de-DE" sz="600">
                <a:solidFill>
                  <a:srgbClr val="010000"/>
                </a:solidFill>
                <a:latin typeface="Arial" charset="0"/>
                <a:cs typeface="Arial" charset="0"/>
                <a:sym typeface="Times New Roman" pitchFamily="18" charset="0"/>
              </a:rPr>
              <a:t> </a:t>
            </a:r>
            <a:r>
              <a:rPr lang="de-DE" sz="600">
                <a:solidFill>
                  <a:srgbClr val="010000"/>
                </a:solidFill>
                <a:latin typeface="Arial" charset="0"/>
                <a:cs typeface="Arial" charset="0"/>
                <a:sym typeface="Wingdings" charset="2"/>
              </a:rPr>
              <a:t>info@eins-berlin.de</a:t>
            </a:r>
          </a:p>
        </p:txBody>
      </p:sp>
      <p:sp>
        <p:nvSpPr>
          <p:cNvPr id="19" name="Rectangle 4"/>
          <p:cNvSpPr>
            <a:spLocks noChangeArrowheads="1"/>
          </p:cNvSpPr>
          <p:nvPr/>
        </p:nvSpPr>
        <p:spPr bwMode="auto">
          <a:xfrm>
            <a:off x="0" y="0"/>
            <a:ext cx="9144000" cy="381000"/>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200" dirty="0">
                <a:solidFill>
                  <a:srgbClr val="FFFFFF"/>
                </a:solidFill>
                <a:latin typeface="Arial" charset="0"/>
                <a:sym typeface="Monaco" charset="0"/>
              </a:rPr>
              <a:t>2 </a:t>
            </a:r>
            <a:r>
              <a:rPr lang="de-DE" sz="2200" dirty="0">
                <a:solidFill>
                  <a:srgbClr val="FFFFFF"/>
                </a:solidFill>
                <a:latin typeface="Arial" charset="0"/>
              </a:rPr>
              <a:t>Was heißt ‚Lösung‘?</a:t>
            </a:r>
          </a:p>
        </p:txBody>
      </p:sp>
      <p:sp>
        <p:nvSpPr>
          <p:cNvPr id="15" name="Rechteck 14"/>
          <p:cNvSpPr/>
          <p:nvPr/>
        </p:nvSpPr>
        <p:spPr>
          <a:xfrm>
            <a:off x="165657" y="502292"/>
            <a:ext cx="8064896" cy="830997"/>
          </a:xfrm>
          <a:prstGeom prst="rect">
            <a:avLst/>
          </a:prstGeom>
        </p:spPr>
        <p:txBody>
          <a:bodyPr wrap="square">
            <a:spAutoFit/>
          </a:bodyPr>
          <a:lstStyle/>
          <a:p>
            <a:r>
              <a:rPr lang="de-DE" sz="1600" dirty="0">
                <a:solidFill>
                  <a:srgbClr val="000000"/>
                </a:solidFill>
                <a:latin typeface="Arial" pitchFamily="34" charset="0"/>
                <a:cs typeface="Arial" pitchFamily="34" charset="0"/>
              </a:rPr>
              <a:t>Lösungen intendieren </a:t>
            </a:r>
            <a:r>
              <a:rPr lang="de-DE" sz="1600" b="1" dirty="0">
                <a:solidFill>
                  <a:srgbClr val="000000"/>
                </a:solidFill>
                <a:latin typeface="Arial" pitchFamily="34" charset="0"/>
                <a:cs typeface="Arial" pitchFamily="34" charset="0"/>
              </a:rPr>
              <a:t>eine potenzielle Veränderungsoption </a:t>
            </a:r>
            <a:r>
              <a:rPr lang="de-DE" sz="1600" dirty="0">
                <a:solidFill>
                  <a:srgbClr val="000000"/>
                </a:solidFill>
                <a:latin typeface="Arial" pitchFamily="34" charset="0"/>
                <a:cs typeface="Arial" pitchFamily="34" charset="0"/>
              </a:rPr>
              <a:t>aus den Vorstellungen der </a:t>
            </a:r>
            <a:r>
              <a:rPr lang="de-DE" sz="1600" dirty="0" smtClean="0">
                <a:solidFill>
                  <a:srgbClr val="000000"/>
                </a:solidFill>
                <a:latin typeface="Arial" pitchFamily="34" charset="0"/>
                <a:cs typeface="Arial" pitchFamily="34" charset="0"/>
              </a:rPr>
              <a:t>Klient*innen </a:t>
            </a:r>
            <a:r>
              <a:rPr lang="de-DE" sz="1600" dirty="0">
                <a:solidFill>
                  <a:srgbClr val="000000"/>
                </a:solidFill>
                <a:latin typeface="Arial" pitchFamily="34" charset="0"/>
                <a:cs typeface="Arial" pitchFamily="34" charset="0"/>
              </a:rPr>
              <a:t>selbst heraus, in dem Sinne, dass (wieder) eine selbstgesteuerte Lebendigkeit in die alltagsgestalteten Prozesse einkehrt. </a:t>
            </a:r>
            <a:endParaRPr lang="de-DE" sz="1600" dirty="0" smtClean="0">
              <a:solidFill>
                <a:srgbClr val="000000"/>
              </a:solidFill>
              <a:latin typeface="Arial" pitchFamily="34" charset="0"/>
              <a:cs typeface="Arial" pitchFamily="34" charset="0"/>
            </a:endParaRPr>
          </a:p>
        </p:txBody>
      </p:sp>
      <p:grpSp>
        <p:nvGrpSpPr>
          <p:cNvPr id="4" name="Gruppieren 3"/>
          <p:cNvGrpSpPr/>
          <p:nvPr/>
        </p:nvGrpSpPr>
        <p:grpSpPr>
          <a:xfrm>
            <a:off x="165657" y="1548081"/>
            <a:ext cx="8064896" cy="4166957"/>
            <a:chOff x="165657" y="1548081"/>
            <a:chExt cx="8064896" cy="4166957"/>
          </a:xfrm>
        </p:grpSpPr>
        <p:sp>
          <p:nvSpPr>
            <p:cNvPr id="3" name="Rechteck 2"/>
            <p:cNvSpPr/>
            <p:nvPr/>
          </p:nvSpPr>
          <p:spPr>
            <a:xfrm>
              <a:off x="1547664" y="5530372"/>
              <a:ext cx="4572000" cy="184666"/>
            </a:xfrm>
            <a:prstGeom prst="rect">
              <a:avLst/>
            </a:prstGeom>
          </p:spPr>
          <p:txBody>
            <a:bodyPr>
              <a:spAutoFit/>
            </a:bodyPr>
            <a:lstStyle/>
            <a:p>
              <a:r>
                <a:rPr lang="de-DE" sz="600" dirty="0" smtClean="0">
                  <a:solidFill>
                    <a:schemeClr val="bg1"/>
                  </a:solidFill>
                  <a:latin typeface="Arial" panose="020B0604020202020204" pitchFamily="34" charset="0"/>
                  <a:cs typeface="Arial" panose="020B0604020202020204" pitchFamily="34" charset="0"/>
                </a:rPr>
                <a:t>Quelle: http</a:t>
              </a:r>
              <a:r>
                <a:rPr lang="de-DE" sz="600" dirty="0">
                  <a:solidFill>
                    <a:schemeClr val="bg1"/>
                  </a:solidFill>
                  <a:latin typeface="Arial" panose="020B0604020202020204" pitchFamily="34" charset="0"/>
                  <a:cs typeface="Arial" panose="020B0604020202020204" pitchFamily="34" charset="0"/>
                </a:rPr>
                <a:t>://www.dw.de/image/0,,1929169_4,00.jpg</a:t>
              </a:r>
            </a:p>
          </p:txBody>
        </p:sp>
        <p:grpSp>
          <p:nvGrpSpPr>
            <p:cNvPr id="2" name="Gruppieren 1"/>
            <p:cNvGrpSpPr/>
            <p:nvPr/>
          </p:nvGrpSpPr>
          <p:grpSpPr>
            <a:xfrm>
              <a:off x="165657" y="1548081"/>
              <a:ext cx="8064896" cy="3966020"/>
              <a:chOff x="165657" y="1548081"/>
              <a:chExt cx="8064896" cy="396602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371725"/>
                <a:ext cx="4557861" cy="3142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hteck 6"/>
              <p:cNvSpPr/>
              <p:nvPr/>
            </p:nvSpPr>
            <p:spPr>
              <a:xfrm>
                <a:off x="165657" y="1548081"/>
                <a:ext cx="8064896" cy="584775"/>
              </a:xfrm>
              <a:prstGeom prst="rect">
                <a:avLst/>
              </a:prstGeom>
            </p:spPr>
            <p:txBody>
              <a:bodyPr wrap="square">
                <a:spAutoFit/>
              </a:bodyPr>
              <a:lstStyle/>
              <a:p>
                <a:r>
                  <a:rPr lang="de-DE" sz="1600" dirty="0" smtClean="0">
                    <a:solidFill>
                      <a:srgbClr val="000000"/>
                    </a:solidFill>
                    <a:latin typeface="Arial" pitchFamily="34" charset="0"/>
                    <a:cs typeface="Arial" pitchFamily="34" charset="0"/>
                  </a:rPr>
                  <a:t>Der </a:t>
                </a:r>
                <a:r>
                  <a:rPr lang="de-DE" sz="1600" dirty="0">
                    <a:solidFill>
                      <a:srgbClr val="000000"/>
                    </a:solidFill>
                    <a:latin typeface="Arial" pitchFamily="34" charset="0"/>
                    <a:cs typeface="Arial" pitchFamily="34" charset="0"/>
                  </a:rPr>
                  <a:t>Knoten der gefühlten und zum Teil erlebten Starre, die Ohnmacht und der Mangel an Handlungsoptionen löst(!) sich durch diesen Prozess. </a:t>
                </a:r>
                <a:endParaRPr lang="de-DE" sz="1600" dirty="0" smtClean="0">
                  <a:solidFill>
                    <a:srgbClr val="000000"/>
                  </a:solidFill>
                  <a:latin typeface="Arial" pitchFamily="34" charset="0"/>
                  <a:cs typeface="Arial" pitchFamily="34" charset="0"/>
                </a:endParaRPr>
              </a:p>
            </p:txBody>
          </p:sp>
        </p:grpSp>
      </p:grpSp>
    </p:spTree>
    <p:extLst>
      <p:ext uri="{BB962C8B-B14F-4D97-AF65-F5344CB8AC3E}">
        <p14:creationId xmlns:p14="http://schemas.microsoft.com/office/powerpoint/2010/main" xmlns="" val="6053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 Obe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el - Oben">
      <a:majorFont>
        <a:latin typeface="Monaco"/>
        <a:ea typeface="Osaka−等幅"/>
        <a:cs typeface="Osaka−等幅"/>
      </a:majorFont>
      <a:minorFont>
        <a:latin typeface="Monaco"/>
        <a:ea typeface="Osaka−等幅"/>
        <a:cs typeface="Osaka−等幅"/>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99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defRPr>
        </a:defPPr>
      </a:lstStyle>
    </a:spDef>
    <a:lnDef>
      <a:spPr bwMode="auto">
        <a:xfrm>
          <a:off x="0" y="0"/>
          <a:ext cx="1" cy="1"/>
        </a:xfrm>
        <a:custGeom>
          <a:avLst/>
          <a:gdLst/>
          <a:ahLst/>
          <a:cxnLst/>
          <a:rect l="0" t="0" r="0" b="0"/>
          <a:pathLst/>
        </a:custGeom>
        <a:solidFill>
          <a:srgbClr val="00C99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000000"/>
            </a:solidFill>
            <a:effectLst/>
            <a:latin typeface="Times New Roman" charset="0"/>
            <a:ea typeface="ヒラギノ明朝 Pro W3" charset="0"/>
            <a:cs typeface="ヒラギノ明朝 Pro W3" charset="0"/>
            <a:sym typeface="Times New Roman" charset="0"/>
          </a:defRPr>
        </a:defPPr>
      </a:lstStyle>
    </a:lnDef>
  </a:objectDefaults>
  <a:extraClrSchemeLst>
    <a:extraClrScheme>
      <a:clrScheme name="Titel - Ob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b.ppt.vorlage">
  <a:themeElements>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b.ppt.vorlage">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ppt.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ppt.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ppt.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ppt.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ppt.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ppt.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b.ppt.vorlage">
  <a:themeElements>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b.ppt.vorlage">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ppt.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ppt.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ppt.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ppt.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ppt.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ppt.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b.ppt.vorlage">
  <a:themeElements>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b.ppt.vorlage">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ppt.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ppt.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ppt.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ppt.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ppt.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ppt.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b.ppt.vorlage">
  <a:themeElements>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b.ppt.vorlage">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ppt.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pp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ppt.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ppt.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ppt.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ppt.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ppt.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4394</Words>
  <Application>Microsoft Office PowerPoint</Application>
  <PresentationFormat>Bildschirmpräsentation (4:3)</PresentationFormat>
  <Paragraphs>655</Paragraphs>
  <Slides>52</Slides>
  <Notes>0</Notes>
  <HiddenSlides>0</HiddenSlides>
  <MMClips>0</MMClips>
  <ScaleCrop>false</ScaleCrop>
  <HeadingPairs>
    <vt:vector size="4" baseType="variant">
      <vt:variant>
        <vt:lpstr>Design</vt:lpstr>
      </vt:variant>
      <vt:variant>
        <vt:i4>6</vt:i4>
      </vt:variant>
      <vt:variant>
        <vt:lpstr>Folientitel</vt:lpstr>
      </vt:variant>
      <vt:variant>
        <vt:i4>52</vt:i4>
      </vt:variant>
    </vt:vector>
  </HeadingPairs>
  <TitlesOfParts>
    <vt:vector size="58" baseType="lpstr">
      <vt:lpstr>Larissa</vt:lpstr>
      <vt:lpstr>Titel - Oben</vt:lpstr>
      <vt:lpstr>sb.ppt.vorlage</vt:lpstr>
      <vt:lpstr>1_sb.ppt.vorlage</vt:lpstr>
      <vt:lpstr>3_sb.ppt.vorlage</vt:lpstr>
      <vt:lpstr>4_sb.ppt.vorlage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dc:creator>
  <cp:lastModifiedBy>zbv</cp:lastModifiedBy>
  <cp:revision>57</cp:revision>
  <cp:lastPrinted>2017-05-23T09:54:45Z</cp:lastPrinted>
  <dcterms:created xsi:type="dcterms:W3CDTF">2015-02-22T09:11:57Z</dcterms:created>
  <dcterms:modified xsi:type="dcterms:W3CDTF">2017-05-30T06:33:34Z</dcterms:modified>
</cp:coreProperties>
</file>