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3"/>
  </p:notesMasterIdLst>
  <p:handoutMasterIdLst>
    <p:handoutMasterId r:id="rId24"/>
  </p:handoutMasterIdLst>
  <p:sldIdLst>
    <p:sldId id="294" r:id="rId2"/>
    <p:sldId id="295" r:id="rId3"/>
    <p:sldId id="296" r:id="rId4"/>
    <p:sldId id="297" r:id="rId5"/>
    <p:sldId id="298" r:id="rId6"/>
    <p:sldId id="299" r:id="rId7"/>
    <p:sldId id="301" r:id="rId8"/>
    <p:sldId id="304" r:id="rId9"/>
    <p:sldId id="303" r:id="rId10"/>
    <p:sldId id="309" r:id="rId11"/>
    <p:sldId id="316" r:id="rId12"/>
    <p:sldId id="314" r:id="rId13"/>
    <p:sldId id="318" r:id="rId14"/>
    <p:sldId id="305" r:id="rId15"/>
    <p:sldId id="307" r:id="rId16"/>
    <p:sldId id="306" r:id="rId17"/>
    <p:sldId id="313" r:id="rId18"/>
    <p:sldId id="319" r:id="rId19"/>
    <p:sldId id="310" r:id="rId20"/>
    <p:sldId id="308" r:id="rId21"/>
    <p:sldId id="320" r:id="rId22"/>
  </p:sldIdLst>
  <p:sldSz cx="9144000" cy="5143500" type="screen16x9"/>
  <p:notesSz cx="6797675" cy="9928225"/>
  <p:embeddedFontLst>
    <p:embeddedFont>
      <p:font typeface="BundesSans Office" panose="020B0002030500000203" pitchFamily="34" charset="0"/>
      <p:regular r:id="rId25"/>
      <p:bold r:id="rId26"/>
      <p:italic r:id="rId27"/>
      <p:boldItalic r:id="rId28"/>
    </p:embeddedFont>
    <p:embeddedFont>
      <p:font typeface="BundesSerif Office" panose="02050002050300000203"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940">
          <p15:clr>
            <a:srgbClr val="A4A3A4"/>
          </p15:clr>
        </p15:guide>
        <p15:guide id="4" orient="horz" pos="849">
          <p15:clr>
            <a:srgbClr val="A4A3A4"/>
          </p15:clr>
        </p15:guide>
        <p15:guide id="5" orient="horz" pos="2981">
          <p15:clr>
            <a:srgbClr val="A4A3A4"/>
          </p15:clr>
        </p15:guide>
        <p15:guide id="6" orient="horz" pos="3072">
          <p15:clr>
            <a:srgbClr val="A4A3A4"/>
          </p15:clr>
        </p15:guide>
        <p15:guide id="7" pos="2880">
          <p15:clr>
            <a:srgbClr val="A4A3A4"/>
          </p15:clr>
        </p15:guide>
        <p15:guide id="8" pos="295">
          <p15:clr>
            <a:srgbClr val="A4A3A4"/>
          </p15:clr>
        </p15:guide>
        <p15:guide id="9" pos="5465">
          <p15:clr>
            <a:srgbClr val="A4A3A4"/>
          </p15:clr>
        </p15:guide>
        <p15:guide id="10" pos="499">
          <p15:clr>
            <a:srgbClr val="A4A3A4"/>
          </p15:clr>
        </p15:guide>
        <p15:guide id="11" pos="11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7" d="100"/>
          <a:sy n="87" d="100"/>
        </p:scale>
        <p:origin x="704" y="52"/>
      </p:cViewPr>
      <p:guideLst>
        <p:guide orient="horz" pos="1620"/>
        <p:guide orient="horz" pos="191"/>
        <p:guide orient="horz" pos="940"/>
        <p:guide orient="horz" pos="849"/>
        <p:guide orient="horz" pos="2981"/>
        <p:guide orient="horz" pos="3072"/>
        <p:guide pos="2880"/>
        <p:guide pos="295"/>
        <p:guide pos="5465"/>
        <p:guide pos="499"/>
        <p:guide pos="11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B30067A-634A-44DA-ADBC-C97FCF173310}" type="datetimeFigureOut">
              <a:rPr lang="de-DE" smtClean="0"/>
              <a:t>21.09.2021</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E7850C0-3650-4258-836B-ED130997BDDA}" type="slidenum">
              <a:rPr lang="de-DE" smtClean="0"/>
              <a:t>‹Nr.›</a:t>
            </a:fld>
            <a:endParaRPr lang="de-DE"/>
          </a:p>
        </p:txBody>
      </p:sp>
    </p:spTree>
    <p:extLst>
      <p:ext uri="{BB962C8B-B14F-4D97-AF65-F5344CB8AC3E}">
        <p14:creationId xmlns:p14="http://schemas.microsoft.com/office/powerpoint/2010/main" val="214283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0F091E-F589-4DDA-88E3-AD68D9116FE4}" type="datetimeFigureOut">
              <a:rPr lang="de-DE" smtClean="0"/>
              <a:t>21.09.2021</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D129874-E926-4A7E-8DFD-B52814EA0214}" type="slidenum">
              <a:rPr lang="de-DE" smtClean="0"/>
              <a:t>‹Nr.›</a:t>
            </a:fld>
            <a:endParaRPr lang="de-DE"/>
          </a:p>
        </p:txBody>
      </p:sp>
    </p:spTree>
    <p:extLst>
      <p:ext uri="{BB962C8B-B14F-4D97-AF65-F5344CB8AC3E}">
        <p14:creationId xmlns:p14="http://schemas.microsoft.com/office/powerpoint/2010/main" val="238184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14" name="Rechteck 13"/>
          <p:cNvSpPr/>
          <p:nvPr userDrawn="1"/>
        </p:nvSpPr>
        <p:spPr bwMode="auto">
          <a:xfrm>
            <a:off x="180000" y="135000"/>
            <a:ext cx="8784000" cy="1026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 name="Titel 1"/>
          <p:cNvSpPr>
            <a:spLocks noGrp="1"/>
          </p:cNvSpPr>
          <p:nvPr>
            <p:ph type="ctrTitle"/>
          </p:nvPr>
        </p:nvSpPr>
        <p:spPr>
          <a:xfrm>
            <a:off x="972000" y="2025000"/>
            <a:ext cx="5040000" cy="1080000"/>
          </a:xfrm>
          <a:prstGeom prst="rect">
            <a:avLst/>
          </a:prstGeom>
        </p:spPr>
        <p:txBody>
          <a:bodyPr/>
          <a:lstStyle>
            <a:lvl1pPr algn="l">
              <a:lnSpc>
                <a:spcPts val="3600"/>
              </a:lnSpc>
              <a:defRPr sz="3300">
                <a:solidFill>
                  <a:schemeClr val="bg1"/>
                </a:solidFill>
              </a:defRPr>
            </a:lvl1pPr>
          </a:lstStyle>
          <a:p>
            <a:r>
              <a:rPr lang="de-DE"/>
              <a:t>Mastertitelformat bearbeiten</a:t>
            </a:r>
            <a:endParaRPr lang="de-DE" dirty="0"/>
          </a:p>
        </p:txBody>
      </p:sp>
      <p:sp>
        <p:nvSpPr>
          <p:cNvPr id="3" name="Untertitel 2"/>
          <p:cNvSpPr>
            <a:spLocks noGrp="1"/>
          </p:cNvSpPr>
          <p:nvPr>
            <p:ph type="subTitle" idx="1" hasCustomPrompt="1"/>
          </p:nvPr>
        </p:nvSpPr>
        <p:spPr>
          <a:xfrm>
            <a:off x="971550" y="3375000"/>
            <a:ext cx="5040000" cy="1357338"/>
          </a:xfrm>
          <a:prstGeom prst="rect">
            <a:avLst/>
          </a:prstGeom>
        </p:spPr>
        <p:txBody>
          <a:bodyPr/>
          <a:lstStyle>
            <a:lvl1pPr marL="0" marR="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durch Klicken bearbeiten:</a:t>
            </a:r>
            <a:br>
              <a:rPr lang="de-DE" dirty="0"/>
            </a:br>
            <a:r>
              <a:rPr lang="de-DE" dirty="0"/>
              <a:t>Vortragender</a:t>
            </a:r>
            <a:br>
              <a:rPr lang="de-DE" dirty="0"/>
            </a:br>
            <a:r>
              <a:rPr lang="de-DE" dirty="0"/>
              <a:t>Funktion im BKA</a:t>
            </a:r>
            <a:br>
              <a:rPr lang="de-DE" dirty="0"/>
            </a:br>
            <a:r>
              <a:rPr lang="de-DE" dirty="0"/>
              <a:t>Ort, Datum</a:t>
            </a:r>
          </a:p>
        </p:txBody>
      </p:sp>
      <p:sp>
        <p:nvSpPr>
          <p:cNvPr id="4" name="Datumsplatzhalter 3"/>
          <p:cNvSpPr>
            <a:spLocks noGrp="1"/>
          </p:cNvSpPr>
          <p:nvPr>
            <p:ph type="dt" sz="half" idx="10"/>
          </p:nvPr>
        </p:nvSpPr>
        <p:spPr>
          <a:xfrm>
            <a:off x="7452000" y="4914000"/>
            <a:ext cx="720000" cy="135000"/>
          </a:xfrm>
          <a:prstGeom prst="rect">
            <a:avLst/>
          </a:prstGeom>
        </p:spPr>
        <p:txBody>
          <a:bodyPr/>
          <a:lstStyle/>
          <a:p>
            <a:r>
              <a:rPr lang="de-DE"/>
              <a:t>22.09.2021</a:t>
            </a:r>
            <a:endParaRPr lang="de-DE" dirty="0"/>
          </a:p>
        </p:txBody>
      </p:sp>
      <p:sp>
        <p:nvSpPr>
          <p:cNvPr id="5" name="Fußzeilenplatzhalter 4"/>
          <p:cNvSpPr>
            <a:spLocks noGrp="1"/>
          </p:cNvSpPr>
          <p:nvPr>
            <p:ph type="ftr" sz="quarter" idx="11"/>
          </p:nvPr>
        </p:nvSpPr>
        <p:spPr>
          <a:xfrm>
            <a:off x="468000" y="4914000"/>
            <a:ext cx="6984000" cy="135000"/>
          </a:xfrm>
          <a:prstGeom prst="rect">
            <a:avLst/>
          </a:prstGeom>
        </p:spPr>
        <p:txBody>
          <a:bodyPr/>
          <a:lstStyle/>
          <a:p>
            <a:r>
              <a:rPr lang="de-DE"/>
              <a:t>BAG Sucht und Beratung, Fachtagung 20.09. - 22.09.2021 in Bad Tabarz/Thüringen</a:t>
            </a:r>
            <a:endParaRPr lang="de-DE" dirty="0"/>
          </a:p>
        </p:txBody>
      </p:sp>
      <p:sp>
        <p:nvSpPr>
          <p:cNvPr id="10"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pic>
        <p:nvPicPr>
          <p:cNvPr id="13" name="Grafik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901"/>
          <a:stretch/>
        </p:blipFill>
        <p:spPr>
          <a:xfrm>
            <a:off x="179512" y="134722"/>
            <a:ext cx="1632584" cy="1030232"/>
          </a:xfrm>
          <a:prstGeom prst="rect">
            <a:avLst/>
          </a:prstGeom>
        </p:spPr>
      </p:pic>
      <p:pic>
        <p:nvPicPr>
          <p:cNvPr id="15" name="Grafik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55690" y="351429"/>
            <a:ext cx="719998" cy="201600"/>
          </a:xfrm>
          <a:prstGeom prst="rect">
            <a:avLst/>
          </a:prstGeom>
        </p:spPr>
      </p:pic>
    </p:spTree>
    <p:extLst>
      <p:ext uri="{BB962C8B-B14F-4D97-AF65-F5344CB8AC3E}">
        <p14:creationId xmlns:p14="http://schemas.microsoft.com/office/powerpoint/2010/main" val="254732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22.09.2021</a:t>
            </a:r>
          </a:p>
        </p:txBody>
      </p:sp>
      <p:sp>
        <p:nvSpPr>
          <p:cNvPr id="3" name="Fußzeilenplatzhalter 4"/>
          <p:cNvSpPr>
            <a:spLocks noGrp="1"/>
          </p:cNvSpPr>
          <p:nvPr>
            <p:ph type="ftr" sz="quarter" idx="11"/>
          </p:nvPr>
        </p:nvSpPr>
        <p:spPr/>
        <p:txBody>
          <a:bodyPr/>
          <a:lstStyle>
            <a:lvl1pPr>
              <a:defRPr/>
            </a:lvl1pPr>
          </a:lstStyle>
          <a:p>
            <a:pPr>
              <a:defRPr/>
            </a:pPr>
            <a:r>
              <a:rPr lang="de-DE"/>
              <a:t>BAG Sucht und Beratung, Fachtagung 20.09. - 22.09.2021 in Bad Tabarz/Thüringen</a:t>
            </a:r>
            <a:endParaRPr lang="de-DE" dirty="0"/>
          </a:p>
        </p:txBody>
      </p:sp>
      <p:sp>
        <p:nvSpPr>
          <p:cNvPr id="4" name="Foliennummernplatzhalter 5"/>
          <p:cNvSpPr>
            <a:spLocks noGrp="1"/>
          </p:cNvSpPr>
          <p:nvPr>
            <p:ph type="sldNum" sz="quarter" idx="12"/>
          </p:nvPr>
        </p:nvSpPr>
        <p:spPr/>
        <p:txBody>
          <a:bodyPr/>
          <a:lstStyle>
            <a:lvl1pPr>
              <a:defRPr/>
            </a:lvl1pPr>
          </a:lstStyle>
          <a:p>
            <a:pPr>
              <a:defRPr/>
            </a:pPr>
            <a:fld id="{9E0A7B85-F44C-47FB-866F-833B7DCAC6FF}" type="slidenum">
              <a:rPr lang="de-DE"/>
              <a:pPr>
                <a:defRPr/>
              </a:pPr>
              <a:t>‹Nr.›</a:t>
            </a:fld>
            <a:endParaRPr lang="de-DE"/>
          </a:p>
        </p:txBody>
      </p:sp>
    </p:spTree>
    <p:extLst>
      <p:ext uri="{BB962C8B-B14F-4D97-AF65-F5344CB8AC3E}">
        <p14:creationId xmlns:p14="http://schemas.microsoft.com/office/powerpoint/2010/main" val="18792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1835150" y="297000"/>
            <a:ext cx="6840850" cy="810000"/>
          </a:xfrm>
          <a:prstGeom prst="rect">
            <a:avLst/>
          </a:prstGeom>
        </p:spPr>
        <p:txBody>
          <a:bodyPr/>
          <a:lstStyle>
            <a:lvl1pPr>
              <a:defRPr sz="2600"/>
            </a:lvl1pPr>
          </a:lstStyle>
          <a:p>
            <a:r>
              <a:rPr lang="de-DE"/>
              <a:t>Mastertitelformat bearbeiten</a:t>
            </a:r>
            <a:endParaRPr lang="de-DE" dirty="0"/>
          </a:p>
        </p:txBody>
      </p:sp>
      <p:sp>
        <p:nvSpPr>
          <p:cNvPr id="8" name="Textplatzhalter 7"/>
          <p:cNvSpPr>
            <a:spLocks noGrp="1"/>
          </p:cNvSpPr>
          <p:nvPr>
            <p:ph type="body" sz="quarter" idx="13"/>
          </p:nvPr>
        </p:nvSpPr>
        <p:spPr>
          <a:xfrm>
            <a:off x="468000" y="1347788"/>
            <a:ext cx="8208000" cy="3377212"/>
          </a:xfrm>
        </p:spPr>
        <p:txBody>
          <a:bodyPr/>
          <a:lstStyle>
            <a:lvl1pPr marL="306000" indent="-306000">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10"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11"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413376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versetz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6" name="Textplatzhalter 7"/>
          <p:cNvSpPr>
            <a:spLocks noGrp="1"/>
          </p:cNvSpPr>
          <p:nvPr>
            <p:ph type="body" sz="quarter" idx="13"/>
          </p:nvPr>
        </p:nvSpPr>
        <p:spPr>
          <a:xfrm>
            <a:off x="792163" y="1347788"/>
            <a:ext cx="7883386" cy="33772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8"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9"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262379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Tex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6" name="Textplatzhalter 7"/>
          <p:cNvSpPr>
            <a:spLocks noGrp="1"/>
          </p:cNvSpPr>
          <p:nvPr>
            <p:ph type="body" sz="quarter" idx="13"/>
          </p:nvPr>
        </p:nvSpPr>
        <p:spPr>
          <a:xfrm>
            <a:off x="468000" y="1347788"/>
            <a:ext cx="3780000" cy="33772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7"/>
          <p:cNvSpPr>
            <a:spLocks noGrp="1"/>
          </p:cNvSpPr>
          <p:nvPr>
            <p:ph type="body" sz="quarter" idx="14"/>
          </p:nvPr>
        </p:nvSpPr>
        <p:spPr>
          <a:xfrm>
            <a:off x="4896000" y="1347788"/>
            <a:ext cx="3780000" cy="33772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9"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10"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44664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Medien">
    <p:spTree>
      <p:nvGrpSpPr>
        <p:cNvPr id="1" name=""/>
        <p:cNvGrpSpPr/>
        <p:nvPr/>
      </p:nvGrpSpPr>
      <p:grpSpPr>
        <a:xfrm>
          <a:off x="0" y="0"/>
          <a:ext cx="0" cy="0"/>
          <a:chOff x="0" y="0"/>
          <a:chExt cx="0" cy="0"/>
        </a:xfrm>
      </p:grpSpPr>
      <p:sp>
        <p:nvSpPr>
          <p:cNvPr id="2" name="Titel 1"/>
          <p:cNvSpPr>
            <a:spLocks noGrp="1"/>
          </p:cNvSpPr>
          <p:nvPr>
            <p:ph type="title"/>
          </p:nvPr>
        </p:nvSpPr>
        <p:spPr>
          <a:xfrm>
            <a:off x="1835150" y="297000"/>
            <a:ext cx="6840850" cy="810000"/>
          </a:xfrm>
          <a:prstGeom prst="rect">
            <a:avLst/>
          </a:prstGeom>
        </p:spPr>
        <p:txBody>
          <a:bodyPr/>
          <a:lstStyle/>
          <a:p>
            <a:r>
              <a:rPr lang="de-DE"/>
              <a:t>Mastertitelformat bearbeiten</a:t>
            </a:r>
            <a:endParaRPr lang="de-DE" dirty="0"/>
          </a:p>
        </p:txBody>
      </p:sp>
      <p:sp>
        <p:nvSpPr>
          <p:cNvPr id="3" name="Inhaltsplatzhalter 2"/>
          <p:cNvSpPr>
            <a:spLocks noGrp="1"/>
          </p:cNvSpPr>
          <p:nvPr>
            <p:ph idx="1"/>
          </p:nvPr>
        </p:nvSpPr>
        <p:spPr>
          <a:xfrm>
            <a:off x="4896000" y="1347788"/>
            <a:ext cx="3780000" cy="3377212"/>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7"/>
          <p:cNvSpPr>
            <a:spLocks noGrp="1"/>
          </p:cNvSpPr>
          <p:nvPr>
            <p:ph type="body" sz="quarter" idx="14"/>
          </p:nvPr>
        </p:nvSpPr>
        <p:spPr>
          <a:xfrm>
            <a:off x="468000" y="1347788"/>
            <a:ext cx="3780000" cy="33772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9"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10"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169219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a:xfrm>
            <a:off x="1835150" y="297000"/>
            <a:ext cx="6840850" cy="810000"/>
          </a:xfrm>
          <a:prstGeom prst="rect">
            <a:avLst/>
          </a:prstGeom>
        </p:spPr>
        <p:txBody>
          <a:bodyPr/>
          <a:lstStyle/>
          <a:p>
            <a:r>
              <a:rPr lang="de-DE"/>
              <a:t>Mastertitelformat bearbeiten</a:t>
            </a:r>
            <a:endParaRPr lang="de-DE" dirty="0"/>
          </a:p>
        </p:txBody>
      </p:sp>
      <p:sp>
        <p:nvSpPr>
          <p:cNvPr id="6" name="Bildplatzhalter 3"/>
          <p:cNvSpPr>
            <a:spLocks noGrp="1"/>
          </p:cNvSpPr>
          <p:nvPr>
            <p:ph type="pic" sz="quarter" idx="13"/>
          </p:nvPr>
        </p:nvSpPr>
        <p:spPr>
          <a:xfrm>
            <a:off x="468000" y="1329929"/>
            <a:ext cx="8208000" cy="3402000"/>
          </a:xfrm>
        </p:spPr>
        <p:txBody>
          <a:bodyPr/>
          <a:lstStyle>
            <a:lvl1pPr marL="0" indent="0">
              <a:buNone/>
              <a:defRPr/>
            </a:lvl1pPr>
          </a:lstStyle>
          <a:p>
            <a:r>
              <a:rPr lang="de-DE"/>
              <a:t>Bild durch Klicken auf Symbol hinzufügen</a:t>
            </a:r>
            <a:endParaRPr lang="de-DE" dirty="0"/>
          </a:p>
        </p:txBody>
      </p:sp>
      <p:sp>
        <p:nvSpPr>
          <p:cNvPr id="7"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8"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9"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33360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a:xfrm>
            <a:off x="1835150" y="297000"/>
            <a:ext cx="6840850" cy="810000"/>
          </a:xfrm>
          <a:prstGeom prst="rect">
            <a:avLst/>
          </a:prstGeom>
        </p:spPr>
        <p:txBody>
          <a:bodyPr/>
          <a:lstStyle/>
          <a:p>
            <a:r>
              <a:rPr lang="de-DE"/>
              <a:t>Mastertitelformat bearbeiten</a:t>
            </a:r>
            <a:endParaRPr lang="de-DE" dirty="0"/>
          </a:p>
        </p:txBody>
      </p:sp>
      <p:sp>
        <p:nvSpPr>
          <p:cNvPr id="6" name="Bildplatzhalter 3"/>
          <p:cNvSpPr>
            <a:spLocks noGrp="1"/>
          </p:cNvSpPr>
          <p:nvPr>
            <p:ph type="pic" sz="quarter" idx="13"/>
          </p:nvPr>
        </p:nvSpPr>
        <p:spPr>
          <a:xfrm>
            <a:off x="468313" y="1329929"/>
            <a:ext cx="3780000" cy="3402000"/>
          </a:xfrm>
        </p:spPr>
        <p:txBody>
          <a:bodyPr/>
          <a:lstStyle>
            <a:lvl1pPr marL="0" indent="0">
              <a:buNone/>
              <a:defRPr/>
            </a:lvl1pPr>
          </a:lstStyle>
          <a:p>
            <a:r>
              <a:rPr lang="de-DE"/>
              <a:t>Bild durch Klicken auf Symbol hinzufügen</a:t>
            </a:r>
            <a:endParaRPr lang="de-DE" dirty="0"/>
          </a:p>
        </p:txBody>
      </p:sp>
      <p:sp>
        <p:nvSpPr>
          <p:cNvPr id="7"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8"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9"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
        <p:nvSpPr>
          <p:cNvPr id="10" name="Bildplatzhalter 3"/>
          <p:cNvSpPr>
            <a:spLocks noGrp="1"/>
          </p:cNvSpPr>
          <p:nvPr>
            <p:ph type="pic" sz="quarter" idx="14"/>
          </p:nvPr>
        </p:nvSpPr>
        <p:spPr>
          <a:xfrm>
            <a:off x="4896000" y="1329929"/>
            <a:ext cx="3780000" cy="3402000"/>
          </a:xfrm>
        </p:spPr>
        <p:txBody>
          <a:bodyPr/>
          <a:lstStyle>
            <a:lvl1pPr marL="0" indent="0">
              <a:buNone/>
              <a:defRPr/>
            </a:lvl1pPr>
          </a:lstStyle>
          <a:p>
            <a:r>
              <a:rPr lang="de-DE"/>
              <a:t>Bild durch Klicken auf Symbol hinzufügen</a:t>
            </a:r>
            <a:endParaRPr lang="de-DE" dirty="0"/>
          </a:p>
        </p:txBody>
      </p:sp>
    </p:spTree>
    <p:extLst>
      <p:ext uri="{BB962C8B-B14F-4D97-AF65-F5344CB8AC3E}">
        <p14:creationId xmlns:p14="http://schemas.microsoft.com/office/powerpoint/2010/main" val="157733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Gesamtbreite">
    <p:spTree>
      <p:nvGrpSpPr>
        <p:cNvPr id="1" name=""/>
        <p:cNvGrpSpPr/>
        <p:nvPr/>
      </p:nvGrpSpPr>
      <p:grpSpPr>
        <a:xfrm>
          <a:off x="0" y="0"/>
          <a:ext cx="0" cy="0"/>
          <a:chOff x="0" y="0"/>
          <a:chExt cx="0" cy="0"/>
        </a:xfrm>
      </p:grpSpPr>
      <p:sp>
        <p:nvSpPr>
          <p:cNvPr id="2" name="Titel 1"/>
          <p:cNvSpPr>
            <a:spLocks noGrp="1"/>
          </p:cNvSpPr>
          <p:nvPr>
            <p:ph type="title"/>
          </p:nvPr>
        </p:nvSpPr>
        <p:spPr>
          <a:xfrm>
            <a:off x="1835150" y="297000"/>
            <a:ext cx="6840850" cy="810000"/>
          </a:xfrm>
          <a:prstGeom prst="rect">
            <a:avLst/>
          </a:prstGeom>
        </p:spPr>
        <p:txBody>
          <a:bodyPr/>
          <a:lstStyle/>
          <a:p>
            <a:r>
              <a:rPr lang="de-DE"/>
              <a:t>Mastertitelformat bearbeiten</a:t>
            </a:r>
            <a:endParaRPr lang="de-DE" dirty="0"/>
          </a:p>
        </p:txBody>
      </p:sp>
      <p:sp>
        <p:nvSpPr>
          <p:cNvPr id="6" name="Bildplatzhalter 3"/>
          <p:cNvSpPr>
            <a:spLocks noGrp="1"/>
          </p:cNvSpPr>
          <p:nvPr>
            <p:ph type="pic" sz="quarter" idx="13"/>
          </p:nvPr>
        </p:nvSpPr>
        <p:spPr>
          <a:xfrm>
            <a:off x="0" y="1329928"/>
            <a:ext cx="9144000" cy="3393881"/>
          </a:xfrm>
        </p:spPr>
        <p:txBody>
          <a:bodyPr/>
          <a:lstStyle>
            <a:lvl1pPr marL="0" indent="0">
              <a:buNone/>
              <a:defRPr/>
            </a:lvl1pPr>
          </a:lstStyle>
          <a:p>
            <a:r>
              <a:rPr lang="de-DE"/>
              <a:t>Bild durch Klicken auf Symbol hinzufügen</a:t>
            </a:r>
            <a:endParaRPr lang="de-DE" dirty="0"/>
          </a:p>
        </p:txBody>
      </p:sp>
      <p:sp>
        <p:nvSpPr>
          <p:cNvPr id="7"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8"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9"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295907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1835150" y="297000"/>
            <a:ext cx="6840850" cy="810000"/>
          </a:xfrm>
          <a:prstGeom prst="rect">
            <a:avLst/>
          </a:prstGeom>
        </p:spPr>
        <p:txBody>
          <a:bodyPr/>
          <a:lstStyle/>
          <a:p>
            <a:r>
              <a:rPr lang="de-DE"/>
              <a:t>Mastertitelformat bearbeiten</a:t>
            </a:r>
            <a:endParaRPr lang="de-DE" dirty="0"/>
          </a:p>
        </p:txBody>
      </p:sp>
      <p:sp>
        <p:nvSpPr>
          <p:cNvPr id="6"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7"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8"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229145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Grafik 16"/>
          <p:cNvPicPr>
            <a:picLocks noChangeAspect="1"/>
          </p:cNvPicPr>
          <p:nvPr/>
        </p:nvPicPr>
        <p:blipFill rotWithShape="1">
          <a:blip r:embed="rId12" cstate="print">
            <a:extLst>
              <a:ext uri="{28A0092B-C50C-407E-A947-70E740481C1C}">
                <a14:useLocalDpi xmlns:a14="http://schemas.microsoft.com/office/drawing/2010/main" val="0"/>
              </a:ext>
            </a:extLst>
          </a:blip>
          <a:srcRect l="1901"/>
          <a:stretch/>
        </p:blipFill>
        <p:spPr>
          <a:xfrm>
            <a:off x="179512" y="134722"/>
            <a:ext cx="1632584" cy="1030232"/>
          </a:xfrm>
          <a:prstGeom prst="rect">
            <a:avLst/>
          </a:prstGeom>
        </p:spPr>
      </p:pic>
      <p:cxnSp>
        <p:nvCxnSpPr>
          <p:cNvPr id="8" name="Gerade Verbindung 7"/>
          <p:cNvCxnSpPr/>
          <p:nvPr/>
        </p:nvCxnSpPr>
        <p:spPr bwMode="auto">
          <a:xfrm>
            <a:off x="0" y="4887000"/>
            <a:ext cx="9144000" cy="0"/>
          </a:xfrm>
          <a:prstGeom prst="line">
            <a:avLst/>
          </a:prstGeom>
          <a:solidFill>
            <a:schemeClr val="accent1"/>
          </a:solidFill>
          <a:ln w="25400" cap="flat" cmpd="sng" algn="ctr">
            <a:gradFill flip="none" rotWithShape="1">
              <a:gsLst>
                <a:gs pos="0">
                  <a:schemeClr val="accent2"/>
                </a:gs>
                <a:gs pos="100000">
                  <a:schemeClr val="bg1"/>
                </a:gs>
              </a:gsLst>
              <a:lin ang="0" scaled="1"/>
              <a:tileRect/>
            </a:gradFill>
            <a:prstDash val="solid"/>
            <a:bevel/>
            <a:headEnd type="none" w="med" len="med"/>
            <a:tailEnd type="none" w="med" len="med"/>
          </a:ln>
          <a:effectLst/>
        </p:spPr>
      </p:cxnSp>
      <p:cxnSp>
        <p:nvCxnSpPr>
          <p:cNvPr id="9" name="Gerade Verbindung 8"/>
          <p:cNvCxnSpPr/>
          <p:nvPr/>
        </p:nvCxnSpPr>
        <p:spPr bwMode="auto">
          <a:xfrm flipV="1">
            <a:off x="0" y="1161000"/>
            <a:ext cx="9144000" cy="0"/>
          </a:xfrm>
          <a:prstGeom prst="line">
            <a:avLst/>
          </a:prstGeom>
          <a:solidFill>
            <a:schemeClr val="accent1"/>
          </a:solidFill>
          <a:ln w="25400" cap="flat" cmpd="sng" algn="ctr">
            <a:gradFill flip="none" rotWithShape="1">
              <a:gsLst>
                <a:gs pos="0">
                  <a:schemeClr val="bg1"/>
                </a:gs>
                <a:gs pos="100000">
                  <a:schemeClr val="accent2"/>
                </a:gs>
              </a:gsLst>
              <a:lin ang="0" scaled="1"/>
              <a:tileRect/>
            </a:gradFill>
            <a:prstDash val="solid"/>
            <a:bevel/>
            <a:headEnd type="none" w="med" len="med"/>
            <a:tailEnd type="none" w="med" len="med"/>
          </a:ln>
          <a:effectLst/>
        </p:spPr>
      </p:cxnSp>
      <p:sp>
        <p:nvSpPr>
          <p:cNvPr id="10" name="Rectangle 3"/>
          <p:cNvSpPr>
            <a:spLocks noGrp="1" noChangeArrowheads="1"/>
          </p:cNvSpPr>
          <p:nvPr>
            <p:ph type="title"/>
          </p:nvPr>
        </p:nvSpPr>
        <p:spPr bwMode="auto">
          <a:xfrm>
            <a:off x="1835150" y="297000"/>
            <a:ext cx="6840539"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Titelmasterformat durch Klicken bearbeiten</a:t>
            </a:r>
          </a:p>
        </p:txBody>
      </p:sp>
      <p:sp>
        <p:nvSpPr>
          <p:cNvPr id="11" name="Rectangle 4"/>
          <p:cNvSpPr>
            <a:spLocks noGrp="1" noChangeArrowheads="1"/>
          </p:cNvSpPr>
          <p:nvPr>
            <p:ph type="body" idx="1"/>
          </p:nvPr>
        </p:nvSpPr>
        <p:spPr bwMode="auto">
          <a:xfrm>
            <a:off x="468314" y="1347788"/>
            <a:ext cx="8207375" cy="33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Rectangle 43"/>
          <p:cNvSpPr>
            <a:spLocks noGrp="1" noChangeArrowheads="1"/>
          </p:cNvSpPr>
          <p:nvPr>
            <p:ph type="dt" sz="half" idx="2"/>
          </p:nvPr>
        </p:nvSpPr>
        <p:spPr bwMode="auto">
          <a:xfrm>
            <a:off x="7452000" y="4914000"/>
            <a:ext cx="720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22.09.2021</a:t>
            </a:r>
            <a:endParaRPr lang="de-DE" altLang="de-DE" dirty="0"/>
          </a:p>
        </p:txBody>
      </p:sp>
      <p:sp>
        <p:nvSpPr>
          <p:cNvPr id="13" name="Rectangle 44"/>
          <p:cNvSpPr>
            <a:spLocks noGrp="1" noChangeArrowheads="1"/>
          </p:cNvSpPr>
          <p:nvPr>
            <p:ph type="sldNum" sz="quarter" idx="4"/>
          </p:nvPr>
        </p:nvSpPr>
        <p:spPr bwMode="auto">
          <a:xfrm>
            <a:off x="8172000" y="4914000"/>
            <a:ext cx="50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700" b="0">
                <a:solidFill>
                  <a:schemeClr val="tx2"/>
                </a:solidFill>
                <a:latin typeface="BundesSans Office" panose="020B0002030500000203" pitchFamily="34" charset="0"/>
              </a:defRPr>
            </a:lvl1pPr>
          </a:lstStyle>
          <a:p>
            <a:fld id="{1837EB82-9BC9-45C5-B591-A262501E48F9}" type="slidenum">
              <a:rPr lang="de-DE" smtClean="0"/>
              <a:pPr/>
              <a:t>‹Nr.›</a:t>
            </a:fld>
            <a:endParaRPr lang="de-DE" dirty="0"/>
          </a:p>
        </p:txBody>
      </p:sp>
      <p:sp>
        <p:nvSpPr>
          <p:cNvPr id="14" name="Rectangle 45"/>
          <p:cNvSpPr>
            <a:spLocks noGrp="1" noChangeArrowheads="1"/>
          </p:cNvSpPr>
          <p:nvPr>
            <p:ph type="ftr" sz="quarter" idx="3"/>
          </p:nvPr>
        </p:nvSpPr>
        <p:spPr bwMode="auto">
          <a:xfrm>
            <a:off x="468000" y="4914000"/>
            <a:ext cx="6984000"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tx2"/>
                </a:solidFill>
                <a:latin typeface="BundesSans Office" panose="020B0002030500000203" pitchFamily="34" charset="0"/>
              </a:defRPr>
            </a:lvl1pPr>
          </a:lstStyle>
          <a:p>
            <a:r>
              <a:rPr lang="de-DE" altLang="de-DE"/>
              <a:t>BAG Sucht und Beratung, Fachtagung 20.09. - 22.09.2021 in Bad Tabarz/Thüringen</a:t>
            </a:r>
            <a:endParaRPr lang="de-DE" altLang="de-DE" dirty="0"/>
          </a:p>
        </p:txBody>
      </p:sp>
      <p:sp>
        <p:nvSpPr>
          <p:cNvPr id="16" name="Rechteck 15"/>
          <p:cNvSpPr/>
          <p:nvPr/>
        </p:nvSpPr>
        <p:spPr>
          <a:xfrm>
            <a:off x="20341244" y="-4750"/>
            <a:ext cx="9144000" cy="5143500"/>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020039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9" r:id="rId3"/>
    <p:sldLayoutId id="2147483660" r:id="rId4"/>
    <p:sldLayoutId id="2147483658" r:id="rId5"/>
    <p:sldLayoutId id="2147483654" r:id="rId6"/>
    <p:sldLayoutId id="2147483661" r:id="rId7"/>
    <p:sldLayoutId id="2147483662" r:id="rId8"/>
    <p:sldLayoutId id="2147483655" r:id="rId9"/>
    <p:sldLayoutId id="2147483665" r:id="rId10"/>
  </p:sldLayoutIdLst>
  <p:hf hdr="0"/>
  <p:txStyles>
    <p:titleStyle>
      <a:lvl1pPr algn="r" defTabSz="914400" rtl="0" eaLnBrk="1" latinLnBrk="0" hangingPunct="1">
        <a:lnSpc>
          <a:spcPts val="2800"/>
        </a:lnSpc>
        <a:spcBef>
          <a:spcPct val="0"/>
        </a:spcBef>
        <a:buNone/>
        <a:defRPr sz="2600" kern="1200">
          <a:solidFill>
            <a:schemeClr val="tx1"/>
          </a:solidFill>
          <a:latin typeface="BundesSerif Office" panose="02050002050300000203" pitchFamily="18" charset="0"/>
          <a:ea typeface="+mj-ea"/>
          <a:cs typeface="+mj-cs"/>
        </a:defRPr>
      </a:lvl1pPr>
    </p:titleStyle>
    <p:bodyStyle>
      <a:lvl1pPr marL="306000" indent="-3060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BundesSans Office" panose="020B0002030500000203" pitchFamily="34" charset="0"/>
          <a:ea typeface="+mn-ea"/>
          <a:cs typeface="+mn-cs"/>
        </a:defRPr>
      </a:lvl1pPr>
      <a:lvl2pPr marL="612000" indent="-288000" algn="l" defTabSz="914400" rtl="0" eaLnBrk="1" latinLnBrk="0" hangingPunct="1">
        <a:spcBef>
          <a:spcPts val="0"/>
        </a:spcBef>
        <a:spcAft>
          <a:spcPts val="1200"/>
        </a:spcAft>
        <a:buFont typeface="Arial" panose="020B0604020202020204" pitchFamily="34" charset="0"/>
        <a:buChar char="–"/>
        <a:defRPr sz="1800" kern="1200">
          <a:solidFill>
            <a:schemeClr val="tx1"/>
          </a:solidFill>
          <a:latin typeface="BundesSans Office" panose="020B0002030500000203" pitchFamily="34" charset="0"/>
          <a:ea typeface="+mn-ea"/>
          <a:cs typeface="+mn-cs"/>
        </a:defRPr>
      </a:lvl2pPr>
      <a:lvl3pPr marL="828000" indent="-216000" algn="l" defTabSz="914400" rtl="0" eaLnBrk="1" latinLnBrk="0" hangingPunct="1">
        <a:spcBef>
          <a:spcPts val="0"/>
        </a:spcBef>
        <a:spcAft>
          <a:spcPts val="1200"/>
        </a:spcAft>
        <a:buFont typeface="Arial" panose="020B0604020202020204" pitchFamily="34" charset="0"/>
        <a:buChar char="•"/>
        <a:defRPr sz="1800" kern="1200">
          <a:solidFill>
            <a:schemeClr val="tx1"/>
          </a:solidFill>
          <a:latin typeface="BundesSans Office" panose="020B0002030500000203" pitchFamily="34" charset="0"/>
          <a:ea typeface="+mn-ea"/>
          <a:cs typeface="+mn-cs"/>
        </a:defRPr>
      </a:lvl3pPr>
      <a:lvl4pPr marL="1080000" indent="-216000" algn="l" defTabSz="914400" rtl="0" eaLnBrk="1" latinLnBrk="0" hangingPunct="1">
        <a:spcBef>
          <a:spcPts val="0"/>
        </a:spcBef>
        <a:spcAft>
          <a:spcPts val="1200"/>
        </a:spcAft>
        <a:buFont typeface="Arial" panose="020B0604020202020204" pitchFamily="34" charset="0"/>
        <a:buChar char="–"/>
        <a:defRPr sz="1800" kern="1200">
          <a:solidFill>
            <a:schemeClr val="tx1"/>
          </a:solidFill>
          <a:latin typeface="BundesSans Office" panose="020B0002030500000203" pitchFamily="34" charset="0"/>
          <a:ea typeface="+mn-ea"/>
          <a:cs typeface="+mn-cs"/>
        </a:defRPr>
      </a:lvl4pPr>
      <a:lvl5pPr marL="1296000" indent="-216000" algn="l" defTabSz="914400" rtl="0" eaLnBrk="1" latinLnBrk="0" hangingPunct="1">
        <a:spcBef>
          <a:spcPts val="0"/>
        </a:spcBef>
        <a:spcAft>
          <a:spcPts val="1200"/>
        </a:spcAft>
        <a:buFont typeface="BundesSans Office" panose="020B0002030500000203" pitchFamily="34" charset="0"/>
        <a:buChar char="–"/>
        <a:defRPr sz="1800" kern="1200">
          <a:solidFill>
            <a:schemeClr val="tx1"/>
          </a:solidFill>
          <a:latin typeface="BundesSans Office" panose="020B000203050000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BJxwuLU_QP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Flutkatastrophe 2021</a:t>
            </a:r>
          </a:p>
        </p:txBody>
      </p:sp>
      <p:sp>
        <p:nvSpPr>
          <p:cNvPr id="3" name="Untertitel 2"/>
          <p:cNvSpPr>
            <a:spLocks noGrp="1"/>
          </p:cNvSpPr>
          <p:nvPr>
            <p:ph type="subTitle" idx="1"/>
          </p:nvPr>
        </p:nvSpPr>
        <p:spPr>
          <a:xfrm>
            <a:off x="972000" y="3363838"/>
            <a:ext cx="5040000" cy="1357338"/>
          </a:xfrm>
        </p:spPr>
        <p:txBody>
          <a:bodyPr/>
          <a:lstStyle/>
          <a:p>
            <a:r>
              <a:rPr lang="de-DE" dirty="0"/>
              <a:t>Gertrud Philippi	</a:t>
            </a:r>
          </a:p>
          <a:p>
            <a:r>
              <a:rPr lang="de-DE" dirty="0"/>
              <a:t>Sucht- und Schuldnerbeauftragte des BKA</a:t>
            </a:r>
          </a:p>
        </p:txBody>
      </p:sp>
    </p:spTree>
    <p:extLst>
      <p:ext uri="{BB962C8B-B14F-4D97-AF65-F5344CB8AC3E}">
        <p14:creationId xmlns:p14="http://schemas.microsoft.com/office/powerpoint/2010/main" val="152602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Zeitsprung</a:t>
            </a:r>
            <a:br>
              <a:rPr lang="de-DE" dirty="0"/>
            </a:br>
            <a:r>
              <a:rPr lang="de-DE" dirty="0"/>
              <a:t>Wochen nach der Katastrophe</a:t>
            </a:r>
          </a:p>
        </p:txBody>
      </p:sp>
      <p:pic>
        <p:nvPicPr>
          <p:cNvPr id="7" name="Grafik 6">
            <a:extLst>
              <a:ext uri="{FF2B5EF4-FFF2-40B4-BE49-F238E27FC236}">
                <a16:creationId xmlns:a16="http://schemas.microsoft.com/office/drawing/2014/main" id="{924E7457-A763-40D8-A30E-A7410E7E73D4}"/>
              </a:ext>
            </a:extLst>
          </p:cNvPr>
          <p:cNvPicPr>
            <a:picLocks noChangeAspect="1"/>
          </p:cNvPicPr>
          <p:nvPr/>
        </p:nvPicPr>
        <p:blipFill>
          <a:blip r:embed="rId2"/>
          <a:stretch>
            <a:fillRect/>
          </a:stretch>
        </p:blipFill>
        <p:spPr>
          <a:xfrm>
            <a:off x="694032" y="1263691"/>
            <a:ext cx="3877968" cy="2520281"/>
          </a:xfrm>
          <a:prstGeom prst="rect">
            <a:avLst/>
          </a:prstGeom>
        </p:spPr>
      </p:pic>
      <p:pic>
        <p:nvPicPr>
          <p:cNvPr id="8" name="Grafik 7">
            <a:extLst>
              <a:ext uri="{FF2B5EF4-FFF2-40B4-BE49-F238E27FC236}">
                <a16:creationId xmlns:a16="http://schemas.microsoft.com/office/drawing/2014/main" id="{273AF8B7-64E5-4BAE-B65B-99535AB98372}"/>
              </a:ext>
            </a:extLst>
          </p:cNvPr>
          <p:cNvPicPr>
            <a:picLocks noChangeAspect="1"/>
          </p:cNvPicPr>
          <p:nvPr/>
        </p:nvPicPr>
        <p:blipFill>
          <a:blip r:embed="rId3"/>
          <a:stretch>
            <a:fillRect/>
          </a:stretch>
        </p:blipFill>
        <p:spPr>
          <a:xfrm>
            <a:off x="5004048" y="1263691"/>
            <a:ext cx="2586657" cy="3563251"/>
          </a:xfrm>
          <a:prstGeom prst="rect">
            <a:avLst/>
          </a:prstGeom>
        </p:spPr>
      </p:pic>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10</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75169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682E5-DC89-46CE-AF1B-2AD1AFFD113E}"/>
              </a:ext>
            </a:extLst>
          </p:cNvPr>
          <p:cNvSpPr>
            <a:spLocks noGrp="1"/>
          </p:cNvSpPr>
          <p:nvPr>
            <p:ph type="title"/>
          </p:nvPr>
        </p:nvSpPr>
        <p:spPr>
          <a:xfrm>
            <a:off x="1835150" y="297000"/>
            <a:ext cx="6840850" cy="906598"/>
          </a:xfrm>
        </p:spPr>
        <p:txBody>
          <a:bodyPr/>
          <a:lstStyle/>
          <a:p>
            <a:r>
              <a:rPr lang="de-DE" sz="1800" dirty="0"/>
              <a:t>Das Bundeskriminalamt /ZV21 </a:t>
            </a:r>
            <a:br>
              <a:rPr lang="de-DE" sz="1800" dirty="0"/>
            </a:br>
            <a:r>
              <a:rPr lang="de-DE" sz="1800" dirty="0"/>
              <a:t>unterstützt seine von der Flutkatastrophe betroffenen Beschäftigten</a:t>
            </a:r>
          </a:p>
        </p:txBody>
      </p:sp>
      <p:sp>
        <p:nvSpPr>
          <p:cNvPr id="3" name="Textplatzhalter 2">
            <a:extLst>
              <a:ext uri="{FF2B5EF4-FFF2-40B4-BE49-F238E27FC236}">
                <a16:creationId xmlns:a16="http://schemas.microsoft.com/office/drawing/2014/main" id="{9C7259B2-C888-4922-B9F1-7F33B3B0C822}"/>
              </a:ext>
            </a:extLst>
          </p:cNvPr>
          <p:cNvSpPr>
            <a:spLocks noGrp="1"/>
          </p:cNvSpPr>
          <p:nvPr>
            <p:ph type="body" sz="quarter" idx="13"/>
          </p:nvPr>
        </p:nvSpPr>
        <p:spPr/>
        <p:txBody>
          <a:bodyPr/>
          <a:lstStyle/>
          <a:p>
            <a:pPr marL="0" indent="0">
              <a:buNone/>
            </a:pPr>
            <a:r>
              <a:rPr lang="de-DE" b="1" dirty="0"/>
              <a:t>Die Bewilligung von Sonderurlaub</a:t>
            </a:r>
            <a:r>
              <a:rPr lang="de-DE" dirty="0"/>
              <a:t>, der mit Begleitung des BMI kurzfristig möglich gemacht wurde und beinhaltet auch die Möglichkeit einer weitergehenden Freistellung von den dienstlichen Aufgaben. </a:t>
            </a:r>
          </a:p>
          <a:p>
            <a:pPr marL="0" indent="0">
              <a:buNone/>
            </a:pPr>
            <a:r>
              <a:rPr lang="de-DE" b="1" dirty="0"/>
              <a:t>Zeitguthaben bzw. Urlaubstage </a:t>
            </a:r>
            <a:r>
              <a:rPr lang="de-DE" dirty="0"/>
              <a:t>werden gespendet. </a:t>
            </a:r>
          </a:p>
          <a:p>
            <a:pPr marL="0" indent="0">
              <a:buNone/>
            </a:pPr>
            <a:r>
              <a:rPr lang="de-DE" dirty="0"/>
              <a:t>Suche nach einer </a:t>
            </a:r>
            <a:r>
              <a:rPr lang="de-DE" b="1" dirty="0"/>
              <a:t>Unterbringung, Fahrdienstleistung</a:t>
            </a:r>
          </a:p>
          <a:p>
            <a:pPr marL="0" indent="0">
              <a:buNone/>
            </a:pPr>
            <a:r>
              <a:rPr lang="de-DE" b="1" dirty="0"/>
              <a:t>Biete-Suche-Seite für Sachspenden</a:t>
            </a:r>
            <a:r>
              <a:rPr lang="de-DE" dirty="0"/>
              <a:t> und </a:t>
            </a:r>
            <a:r>
              <a:rPr lang="de-DE" b="1" dirty="0"/>
              <a:t>Unterstützungsbedarfe/-angebote </a:t>
            </a:r>
          </a:p>
          <a:p>
            <a:pPr marL="0" indent="0">
              <a:buNone/>
            </a:pPr>
            <a:r>
              <a:rPr lang="de-DE" b="1" dirty="0"/>
              <a:t>Begleitung durch den sozialen Dienst des BKA </a:t>
            </a:r>
          </a:p>
          <a:p>
            <a:pPr marL="0" indent="0">
              <a:buNone/>
            </a:pPr>
            <a:r>
              <a:rPr lang="de-DE" dirty="0"/>
              <a:t>BKA bietet </a:t>
            </a:r>
            <a:r>
              <a:rPr lang="de-DE" b="1" dirty="0"/>
              <a:t>Psychosoziale Unterstützung und psychologische Beratung</a:t>
            </a:r>
            <a:r>
              <a:rPr lang="de-DE" dirty="0"/>
              <a:t> an. </a:t>
            </a:r>
          </a:p>
          <a:p>
            <a:endParaRPr lang="de-DE" dirty="0"/>
          </a:p>
        </p:txBody>
      </p:sp>
      <p:sp>
        <p:nvSpPr>
          <p:cNvPr id="4" name="Datumsplatzhalter 3">
            <a:extLst>
              <a:ext uri="{FF2B5EF4-FFF2-40B4-BE49-F238E27FC236}">
                <a16:creationId xmlns:a16="http://schemas.microsoft.com/office/drawing/2014/main" id="{535F6C3D-FEB6-4F32-A19A-1D4036D768B6}"/>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45A08B0B-BC5D-4545-8FF4-EC66545D8081}"/>
              </a:ext>
            </a:extLst>
          </p:cNvPr>
          <p:cNvSpPr>
            <a:spLocks noGrp="1"/>
          </p:cNvSpPr>
          <p:nvPr>
            <p:ph type="sldNum" sz="quarter" idx="4"/>
          </p:nvPr>
        </p:nvSpPr>
        <p:spPr/>
        <p:txBody>
          <a:bodyPr/>
          <a:lstStyle/>
          <a:p>
            <a:fld id="{1837EB82-9BC9-45C5-B591-A262501E48F9}" type="slidenum">
              <a:rPr lang="de-DE" smtClean="0"/>
              <a:pPr/>
              <a:t>11</a:t>
            </a:fld>
            <a:endParaRPr lang="de-DE" dirty="0"/>
          </a:p>
        </p:txBody>
      </p:sp>
      <p:sp>
        <p:nvSpPr>
          <p:cNvPr id="6" name="Fußzeilenplatzhalter 5">
            <a:extLst>
              <a:ext uri="{FF2B5EF4-FFF2-40B4-BE49-F238E27FC236}">
                <a16:creationId xmlns:a16="http://schemas.microsoft.com/office/drawing/2014/main" id="{6B1D860A-0624-476B-BB20-F22B33F81D74}"/>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50052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52D98-3A3F-4BB2-BE76-39BD4BBC1B43}"/>
              </a:ext>
            </a:extLst>
          </p:cNvPr>
          <p:cNvSpPr>
            <a:spLocks noGrp="1"/>
          </p:cNvSpPr>
          <p:nvPr>
            <p:ph type="title"/>
          </p:nvPr>
        </p:nvSpPr>
        <p:spPr/>
        <p:txBody>
          <a:bodyPr/>
          <a:lstStyle/>
          <a:p>
            <a:r>
              <a:rPr lang="de-DE" dirty="0"/>
              <a:t>Montag, den, 19.07.21 </a:t>
            </a:r>
          </a:p>
        </p:txBody>
      </p:sp>
      <p:sp>
        <p:nvSpPr>
          <p:cNvPr id="3" name="Textplatzhalter 2">
            <a:extLst>
              <a:ext uri="{FF2B5EF4-FFF2-40B4-BE49-F238E27FC236}">
                <a16:creationId xmlns:a16="http://schemas.microsoft.com/office/drawing/2014/main" id="{716D201E-4E80-4066-A683-4FFCC9C2495D}"/>
              </a:ext>
            </a:extLst>
          </p:cNvPr>
          <p:cNvSpPr>
            <a:spLocks noGrp="1"/>
          </p:cNvSpPr>
          <p:nvPr>
            <p:ph type="body" sz="quarter" idx="13"/>
          </p:nvPr>
        </p:nvSpPr>
        <p:spPr/>
        <p:txBody>
          <a:bodyPr/>
          <a:lstStyle/>
          <a:p>
            <a:pPr marL="0" indent="0">
              <a:buNone/>
            </a:pPr>
            <a:endParaRPr lang="de-DE" dirty="0"/>
          </a:p>
          <a:p>
            <a:pPr marL="0" indent="0">
              <a:buNone/>
            </a:pPr>
            <a:r>
              <a:rPr lang="de-DE" dirty="0"/>
              <a:t>		Spendenaufruf der Hans-Jürgen Sonntag Stiftung - 			Spendenbarometer</a:t>
            </a:r>
          </a:p>
          <a:p>
            <a:pPr marL="0" indent="0">
              <a:buNone/>
            </a:pPr>
            <a:r>
              <a:rPr lang="de-DE" b="1" dirty="0"/>
              <a:t> Flutkatastrophe wird Chefsache – PR würde am liebsten sofort vor Ort sein – </a:t>
            </a:r>
          </a:p>
          <a:p>
            <a:pPr marL="0" indent="0">
              <a:buNone/>
            </a:pPr>
            <a:r>
              <a:rPr lang="de-DE" b="1" dirty="0"/>
              <a:t>			Idee Zeitspende</a:t>
            </a:r>
            <a:endParaRPr lang="de-DE" dirty="0"/>
          </a:p>
          <a:p>
            <a:r>
              <a:rPr lang="de-DE" dirty="0"/>
              <a:t>Mitarbeiterbrief </a:t>
            </a:r>
            <a:r>
              <a:rPr lang="de-DE" b="1" dirty="0"/>
              <a:t>Wir stehen geschlossen hinter Ihnen</a:t>
            </a:r>
            <a:r>
              <a:rPr lang="de-DE" dirty="0"/>
              <a:t>		</a:t>
            </a:r>
          </a:p>
          <a:p>
            <a:endParaRPr lang="de-DE" b="1" dirty="0"/>
          </a:p>
          <a:p>
            <a:pPr marL="0" indent="0" algn="ctr">
              <a:buNone/>
            </a:pPr>
            <a:r>
              <a:rPr lang="de-DE" dirty="0"/>
              <a:t>Übernahme und weitere Unterstützung durch ZV 21 in der AAO</a:t>
            </a:r>
          </a:p>
          <a:p>
            <a:endParaRPr lang="de-DE" dirty="0"/>
          </a:p>
        </p:txBody>
      </p:sp>
      <p:sp>
        <p:nvSpPr>
          <p:cNvPr id="4" name="Datumsplatzhalter 3">
            <a:extLst>
              <a:ext uri="{FF2B5EF4-FFF2-40B4-BE49-F238E27FC236}">
                <a16:creationId xmlns:a16="http://schemas.microsoft.com/office/drawing/2014/main" id="{20ACF7EE-A542-43C3-B08C-7D94E14ABCD8}"/>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1212E87E-DEC8-42D3-BC1A-7DED3AA9E67E}"/>
              </a:ext>
            </a:extLst>
          </p:cNvPr>
          <p:cNvSpPr>
            <a:spLocks noGrp="1"/>
          </p:cNvSpPr>
          <p:nvPr>
            <p:ph type="sldNum" sz="quarter" idx="4"/>
          </p:nvPr>
        </p:nvSpPr>
        <p:spPr/>
        <p:txBody>
          <a:bodyPr/>
          <a:lstStyle/>
          <a:p>
            <a:fld id="{1837EB82-9BC9-45C5-B591-A262501E48F9}" type="slidenum">
              <a:rPr lang="de-DE" smtClean="0"/>
              <a:pPr/>
              <a:t>12</a:t>
            </a:fld>
            <a:endParaRPr lang="de-DE" dirty="0"/>
          </a:p>
        </p:txBody>
      </p:sp>
      <p:sp>
        <p:nvSpPr>
          <p:cNvPr id="6" name="Fußzeilenplatzhalter 5">
            <a:extLst>
              <a:ext uri="{FF2B5EF4-FFF2-40B4-BE49-F238E27FC236}">
                <a16:creationId xmlns:a16="http://schemas.microsoft.com/office/drawing/2014/main" id="{01921FB0-B878-4AD6-91ED-C194E403AEAD}"/>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338223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7EBBB-3D8A-49CF-AF99-B95476CC5382}"/>
              </a:ext>
            </a:extLst>
          </p:cNvPr>
          <p:cNvSpPr>
            <a:spLocks noGrp="1"/>
          </p:cNvSpPr>
          <p:nvPr>
            <p:ph type="title"/>
          </p:nvPr>
        </p:nvSpPr>
        <p:spPr/>
        <p:txBody>
          <a:bodyPr/>
          <a:lstStyle/>
          <a:p>
            <a:r>
              <a:rPr lang="de-DE" dirty="0"/>
              <a:t>Psychosoziale Unterstützung</a:t>
            </a:r>
          </a:p>
        </p:txBody>
      </p:sp>
      <p:sp>
        <p:nvSpPr>
          <p:cNvPr id="3" name="Textplatzhalter 2">
            <a:extLst>
              <a:ext uri="{FF2B5EF4-FFF2-40B4-BE49-F238E27FC236}">
                <a16:creationId xmlns:a16="http://schemas.microsoft.com/office/drawing/2014/main" id="{B1455F92-BB9A-4E7B-BE61-6B4A1AE24F04}"/>
              </a:ext>
            </a:extLst>
          </p:cNvPr>
          <p:cNvSpPr>
            <a:spLocks noGrp="1"/>
          </p:cNvSpPr>
          <p:nvPr>
            <p:ph type="body" sz="quarter" idx="13"/>
          </p:nvPr>
        </p:nvSpPr>
        <p:spPr>
          <a:xfrm>
            <a:off x="468000" y="1203598"/>
            <a:ext cx="8208000" cy="3377212"/>
          </a:xfrm>
        </p:spPr>
        <p:txBody>
          <a:bodyPr/>
          <a:lstStyle/>
          <a:p>
            <a:r>
              <a:rPr lang="de-DE" dirty="0"/>
              <a:t>Während der gesamten Zeit war ich durchgehend 12 Stunden im Einsatz.</a:t>
            </a:r>
          </a:p>
          <a:p>
            <a:r>
              <a:rPr lang="de-DE" dirty="0"/>
              <a:t>Am Wochenende gemeinsam mit Lothar. Während der Woche, war er dienstlich unabkömmlich (Urlaubsvertretung Geheimschutz Berlin und Wiesbaden) unter gleichzeitiger Abdeckung von 2 Dienstposten: SGL Geheimschutz/Interne Ermittlungen Meckenheim und seit einem Jahr GS-Beamter Meckenheim.</a:t>
            </a:r>
          </a:p>
          <a:p>
            <a:r>
              <a:rPr lang="de-DE" dirty="0"/>
              <a:t>Eigene Ansprüche an ein Kriseninterventionsteam reduzieren. Ich war tagsüber auf mich allein gestellt, vor Ort in den Krisenregionen an Ahr, Swist, Erft und in der Eifel. </a:t>
            </a:r>
          </a:p>
          <a:p>
            <a:r>
              <a:rPr lang="de-DE" dirty="0"/>
              <a:t>Zur Krisenintervention konnte ich auch auf keinen Sozialen Ansprechpartner (PSÜ Kraft – Nebenamt) zurückgreifen.  Unterstützung hatte ich durch Abteilungsleiterin ZV und Gruppenleiterin ZV3, die Freistellung eines Mitarbeiters von ZV22.   </a:t>
            </a:r>
          </a:p>
          <a:p>
            <a:endParaRPr lang="de-DE" dirty="0"/>
          </a:p>
        </p:txBody>
      </p:sp>
      <p:sp>
        <p:nvSpPr>
          <p:cNvPr id="4" name="Datumsplatzhalter 3">
            <a:extLst>
              <a:ext uri="{FF2B5EF4-FFF2-40B4-BE49-F238E27FC236}">
                <a16:creationId xmlns:a16="http://schemas.microsoft.com/office/drawing/2014/main" id="{6B8AE205-9F11-4AC7-B72D-5EFCE5620CF0}"/>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EE016603-0FEA-400C-94E9-4A777C72C7AF}"/>
              </a:ext>
            </a:extLst>
          </p:cNvPr>
          <p:cNvSpPr>
            <a:spLocks noGrp="1"/>
          </p:cNvSpPr>
          <p:nvPr>
            <p:ph type="sldNum" sz="quarter" idx="4"/>
          </p:nvPr>
        </p:nvSpPr>
        <p:spPr/>
        <p:txBody>
          <a:bodyPr/>
          <a:lstStyle/>
          <a:p>
            <a:fld id="{1837EB82-9BC9-45C5-B591-A262501E48F9}" type="slidenum">
              <a:rPr lang="de-DE" smtClean="0"/>
              <a:pPr/>
              <a:t>13</a:t>
            </a:fld>
            <a:endParaRPr lang="de-DE" dirty="0"/>
          </a:p>
        </p:txBody>
      </p:sp>
      <p:sp>
        <p:nvSpPr>
          <p:cNvPr id="6" name="Fußzeilenplatzhalter 5">
            <a:extLst>
              <a:ext uri="{FF2B5EF4-FFF2-40B4-BE49-F238E27FC236}">
                <a16:creationId xmlns:a16="http://schemas.microsoft.com/office/drawing/2014/main" id="{651C30C2-5650-4CDB-8CB5-C1FDB4A45661}"/>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101184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„letzter Fall“</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a:xfrm>
            <a:off x="539552" y="1328388"/>
            <a:ext cx="8352928" cy="3331594"/>
          </a:xfrm>
        </p:spPr>
        <p:txBody>
          <a:bodyPr/>
          <a:lstStyle/>
          <a:p>
            <a:pPr marL="0" indent="0">
              <a:buNone/>
            </a:pPr>
            <a:r>
              <a:rPr lang="de-DE" b="1" dirty="0"/>
              <a:t>Mitarbeiterin BKA </a:t>
            </a:r>
            <a:endParaRPr lang="de-DE" dirty="0"/>
          </a:p>
          <a:p>
            <a:r>
              <a:rPr lang="de-DE" dirty="0"/>
              <a:t>Mitte 40, lebt in Berlin, Vater kurz vor der Katastrophe verstorben</a:t>
            </a:r>
          </a:p>
          <a:p>
            <a:r>
              <a:rPr lang="de-DE" dirty="0"/>
              <a:t>Verlust der Mutter im Alter von 16 Jahren</a:t>
            </a:r>
          </a:p>
          <a:p>
            <a:r>
              <a:rPr lang="de-DE" dirty="0"/>
              <a:t>Bruder, Ende 40,  psychisch auffällig, gesundheitlich beeinträchtigt, entwickelt während der ersten Zeit eine „Psychose“, „fällt in seine Kindheit zurück“ Suizidgefahr </a:t>
            </a:r>
          </a:p>
          <a:p>
            <a:r>
              <a:rPr lang="de-DE" dirty="0"/>
              <a:t>Hilfeleistung über mehrere Tage</a:t>
            </a:r>
          </a:p>
          <a:p>
            <a:r>
              <a:rPr lang="de-DE" dirty="0"/>
              <a:t>Stabilisierung nach zweimaligen „Rückfällen“</a:t>
            </a:r>
          </a:p>
          <a:p>
            <a:r>
              <a:rPr lang="de-DE" dirty="0"/>
              <a:t>Kontakt besteht weiterhin (nächstes Projekt ist abgesprochen)</a:t>
            </a:r>
          </a:p>
          <a:p>
            <a:endParaRPr lang="de-DE" dirty="0"/>
          </a:p>
          <a:p>
            <a:endParaRPr lang="de-DE" dirty="0"/>
          </a:p>
          <a:p>
            <a:pPr marL="0" indent="0">
              <a:buNone/>
            </a:pPr>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14</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378608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err="1"/>
              <a:t>Blessem</a:t>
            </a:r>
            <a:r>
              <a:rPr lang="de-DE" dirty="0"/>
              <a:t>, letzter Fall</a:t>
            </a:r>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15</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8" name="Grafik 7">
            <a:extLst>
              <a:ext uri="{FF2B5EF4-FFF2-40B4-BE49-F238E27FC236}">
                <a16:creationId xmlns:a16="http://schemas.microsoft.com/office/drawing/2014/main" id="{DC305A10-24D6-47AD-BD7A-B839688DE9D0}"/>
              </a:ext>
            </a:extLst>
          </p:cNvPr>
          <p:cNvPicPr>
            <a:picLocks noChangeAspect="1"/>
          </p:cNvPicPr>
          <p:nvPr/>
        </p:nvPicPr>
        <p:blipFill>
          <a:blip r:embed="rId2"/>
          <a:stretch>
            <a:fillRect/>
          </a:stretch>
        </p:blipFill>
        <p:spPr>
          <a:xfrm>
            <a:off x="175437" y="1242464"/>
            <a:ext cx="8793126" cy="3604036"/>
          </a:xfrm>
          <a:prstGeom prst="rect">
            <a:avLst/>
          </a:prstGeom>
        </p:spPr>
      </p:pic>
    </p:spTree>
    <p:extLst>
      <p:ext uri="{BB962C8B-B14F-4D97-AF65-F5344CB8AC3E}">
        <p14:creationId xmlns:p14="http://schemas.microsoft.com/office/powerpoint/2010/main" val="51772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err="1"/>
              <a:t>Blessem</a:t>
            </a:r>
            <a:r>
              <a:rPr lang="de-DE" dirty="0"/>
              <a:t>, </a:t>
            </a:r>
            <a:br>
              <a:rPr lang="de-DE" dirty="0"/>
            </a:br>
            <a:r>
              <a:rPr lang="de-DE" dirty="0"/>
              <a:t>letzter Fall, 4 Wochen nach der Flut</a:t>
            </a:r>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16</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8" name="Grafik 7">
            <a:extLst>
              <a:ext uri="{FF2B5EF4-FFF2-40B4-BE49-F238E27FC236}">
                <a16:creationId xmlns:a16="http://schemas.microsoft.com/office/drawing/2014/main" id="{E1563B86-D197-4312-A151-60A2EF47E81E}"/>
              </a:ext>
            </a:extLst>
          </p:cNvPr>
          <p:cNvPicPr>
            <a:picLocks noChangeAspect="1"/>
          </p:cNvPicPr>
          <p:nvPr/>
        </p:nvPicPr>
        <p:blipFill>
          <a:blip r:embed="rId2"/>
          <a:stretch>
            <a:fillRect/>
          </a:stretch>
        </p:blipFill>
        <p:spPr>
          <a:xfrm>
            <a:off x="5148064" y="1651784"/>
            <a:ext cx="3429554" cy="2977687"/>
          </a:xfrm>
          <a:prstGeom prst="rect">
            <a:avLst/>
          </a:prstGeom>
        </p:spPr>
      </p:pic>
      <p:pic>
        <p:nvPicPr>
          <p:cNvPr id="9" name="Grafik 8">
            <a:extLst>
              <a:ext uri="{FF2B5EF4-FFF2-40B4-BE49-F238E27FC236}">
                <a16:creationId xmlns:a16="http://schemas.microsoft.com/office/drawing/2014/main" id="{419377A4-2918-4B6A-83A7-5B31B42DFC46}"/>
              </a:ext>
            </a:extLst>
          </p:cNvPr>
          <p:cNvPicPr>
            <a:picLocks noChangeAspect="1"/>
          </p:cNvPicPr>
          <p:nvPr/>
        </p:nvPicPr>
        <p:blipFill>
          <a:blip r:embed="rId3"/>
          <a:stretch>
            <a:fillRect/>
          </a:stretch>
        </p:blipFill>
        <p:spPr>
          <a:xfrm>
            <a:off x="1137991" y="1439210"/>
            <a:ext cx="1512168" cy="3190261"/>
          </a:xfrm>
          <a:prstGeom prst="rect">
            <a:avLst/>
          </a:prstGeom>
        </p:spPr>
      </p:pic>
      <p:pic>
        <p:nvPicPr>
          <p:cNvPr id="11" name="Grafik 10">
            <a:extLst>
              <a:ext uri="{FF2B5EF4-FFF2-40B4-BE49-F238E27FC236}">
                <a16:creationId xmlns:a16="http://schemas.microsoft.com/office/drawing/2014/main" id="{7715D34C-EE42-4459-B3AB-65C823EFD19B}"/>
              </a:ext>
            </a:extLst>
          </p:cNvPr>
          <p:cNvPicPr>
            <a:picLocks noChangeAspect="1"/>
          </p:cNvPicPr>
          <p:nvPr/>
        </p:nvPicPr>
        <p:blipFill>
          <a:blip r:embed="rId4"/>
          <a:stretch>
            <a:fillRect/>
          </a:stretch>
        </p:blipFill>
        <p:spPr>
          <a:xfrm>
            <a:off x="3226223" y="2449788"/>
            <a:ext cx="1345777" cy="2179683"/>
          </a:xfrm>
          <a:prstGeom prst="rect">
            <a:avLst/>
          </a:prstGeom>
        </p:spPr>
      </p:pic>
    </p:spTree>
    <p:extLst>
      <p:ext uri="{BB962C8B-B14F-4D97-AF65-F5344CB8AC3E}">
        <p14:creationId xmlns:p14="http://schemas.microsoft.com/office/powerpoint/2010/main" val="404890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Gegensatz</a:t>
            </a:r>
            <a:br>
              <a:rPr lang="de-DE" dirty="0"/>
            </a:br>
            <a:r>
              <a:rPr lang="de-DE" dirty="0"/>
              <a:t>Erft / Ahr /Bad Münstereifel</a:t>
            </a:r>
            <a:br>
              <a:rPr lang="de-DE" dirty="0"/>
            </a:br>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17</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7" name="Grafik 6">
            <a:extLst>
              <a:ext uri="{FF2B5EF4-FFF2-40B4-BE49-F238E27FC236}">
                <a16:creationId xmlns:a16="http://schemas.microsoft.com/office/drawing/2014/main" id="{73D6D5F8-1F2C-4CAD-8EA5-9584141F1939}"/>
              </a:ext>
            </a:extLst>
          </p:cNvPr>
          <p:cNvPicPr>
            <a:picLocks noChangeAspect="1"/>
          </p:cNvPicPr>
          <p:nvPr/>
        </p:nvPicPr>
        <p:blipFill>
          <a:blip r:embed="rId2"/>
          <a:stretch>
            <a:fillRect/>
          </a:stretch>
        </p:blipFill>
        <p:spPr>
          <a:xfrm>
            <a:off x="331050" y="1275606"/>
            <a:ext cx="2584765" cy="3508819"/>
          </a:xfrm>
          <a:prstGeom prst="rect">
            <a:avLst/>
          </a:prstGeom>
        </p:spPr>
      </p:pic>
      <p:pic>
        <p:nvPicPr>
          <p:cNvPr id="8" name="Grafik 7">
            <a:extLst>
              <a:ext uri="{FF2B5EF4-FFF2-40B4-BE49-F238E27FC236}">
                <a16:creationId xmlns:a16="http://schemas.microsoft.com/office/drawing/2014/main" id="{B822A4A9-9350-431A-B99C-8F3E8B776847}"/>
              </a:ext>
            </a:extLst>
          </p:cNvPr>
          <p:cNvPicPr>
            <a:picLocks noChangeAspect="1"/>
          </p:cNvPicPr>
          <p:nvPr/>
        </p:nvPicPr>
        <p:blipFill>
          <a:blip r:embed="rId3"/>
          <a:stretch>
            <a:fillRect/>
          </a:stretch>
        </p:blipFill>
        <p:spPr>
          <a:xfrm>
            <a:off x="2987824" y="1275606"/>
            <a:ext cx="4134438" cy="2926854"/>
          </a:xfrm>
          <a:prstGeom prst="rect">
            <a:avLst/>
          </a:prstGeom>
        </p:spPr>
      </p:pic>
      <p:pic>
        <p:nvPicPr>
          <p:cNvPr id="10" name="Grafik 9">
            <a:extLst>
              <a:ext uri="{FF2B5EF4-FFF2-40B4-BE49-F238E27FC236}">
                <a16:creationId xmlns:a16="http://schemas.microsoft.com/office/drawing/2014/main" id="{DDC93803-0B4E-4985-AD81-F4AB4F7BA9EA}"/>
              </a:ext>
            </a:extLst>
          </p:cNvPr>
          <p:cNvPicPr>
            <a:picLocks noChangeAspect="1"/>
          </p:cNvPicPr>
          <p:nvPr/>
        </p:nvPicPr>
        <p:blipFill>
          <a:blip r:embed="rId4"/>
          <a:stretch>
            <a:fillRect/>
          </a:stretch>
        </p:blipFill>
        <p:spPr>
          <a:xfrm>
            <a:off x="7307107" y="2412875"/>
            <a:ext cx="1505843" cy="2371550"/>
          </a:xfrm>
          <a:prstGeom prst="rect">
            <a:avLst/>
          </a:prstGeom>
        </p:spPr>
      </p:pic>
    </p:spTree>
    <p:extLst>
      <p:ext uri="{BB962C8B-B14F-4D97-AF65-F5344CB8AC3E}">
        <p14:creationId xmlns:p14="http://schemas.microsoft.com/office/powerpoint/2010/main" val="173258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CCB93-DB47-4552-B566-AAED2B07A0A7}"/>
              </a:ext>
            </a:extLst>
          </p:cNvPr>
          <p:cNvSpPr>
            <a:spLocks noGrp="1"/>
          </p:cNvSpPr>
          <p:nvPr>
            <p:ph type="title"/>
          </p:nvPr>
        </p:nvSpPr>
        <p:spPr/>
        <p:txBody>
          <a:bodyPr/>
          <a:lstStyle/>
          <a:p>
            <a:r>
              <a:rPr lang="de-DE" dirty="0"/>
              <a:t>Ergebnis</a:t>
            </a:r>
          </a:p>
        </p:txBody>
      </p:sp>
      <p:sp>
        <p:nvSpPr>
          <p:cNvPr id="3" name="Textplatzhalter 2">
            <a:extLst>
              <a:ext uri="{FF2B5EF4-FFF2-40B4-BE49-F238E27FC236}">
                <a16:creationId xmlns:a16="http://schemas.microsoft.com/office/drawing/2014/main" id="{BDCC6398-6ACF-4962-BBF1-5F4157120113}"/>
              </a:ext>
            </a:extLst>
          </p:cNvPr>
          <p:cNvSpPr>
            <a:spLocks noGrp="1"/>
          </p:cNvSpPr>
          <p:nvPr>
            <p:ph type="body" sz="quarter" idx="13"/>
          </p:nvPr>
        </p:nvSpPr>
        <p:spPr/>
        <p:txBody>
          <a:bodyPr/>
          <a:lstStyle/>
          <a:p>
            <a:r>
              <a:rPr lang="de-DE" b="1" i="1" dirty="0"/>
              <a:t>Dienstliche und Private Netzwerke erwiesen sich als äußerst tragfähig!</a:t>
            </a:r>
          </a:p>
          <a:p>
            <a:r>
              <a:rPr lang="de-DE" b="1" i="1" dirty="0"/>
              <a:t>PR/Amtsleitung </a:t>
            </a:r>
            <a:r>
              <a:rPr lang="de-DE" dirty="0"/>
              <a:t>führt mit Empathie durch die schlimmsten Tage </a:t>
            </a:r>
          </a:p>
          <a:p>
            <a:r>
              <a:rPr lang="de-DE" b="1" i="1" dirty="0"/>
              <a:t>L in ZV </a:t>
            </a:r>
            <a:r>
              <a:rPr lang="de-DE" i="1" dirty="0"/>
              <a:t>hat die Regie übernommen, - so dass eine hervorragende Arbeit geleistet werden konnte - trotz knappster Ressourcen</a:t>
            </a:r>
            <a:endParaRPr lang="de-DE" dirty="0"/>
          </a:p>
          <a:p>
            <a:r>
              <a:rPr lang="de-DE" b="1" i="1" dirty="0"/>
              <a:t> </a:t>
            </a:r>
            <a:r>
              <a:rPr lang="de-DE" dirty="0"/>
              <a:t>Es gab eine überwältigende Hilfsbereitschaft </a:t>
            </a:r>
            <a:r>
              <a:rPr lang="de-DE" b="1" dirty="0"/>
              <a:t>von Kollegen für Kollegen</a:t>
            </a:r>
          </a:p>
          <a:p>
            <a:r>
              <a:rPr lang="de-DE" b="1" dirty="0"/>
              <a:t>Geld- Sach- und Zeitspenden </a:t>
            </a:r>
          </a:p>
          <a:p>
            <a:r>
              <a:rPr lang="de-DE" b="1" dirty="0"/>
              <a:t>Arbeitseinsatz</a:t>
            </a:r>
          </a:p>
          <a:p>
            <a:endParaRPr lang="de-DE" dirty="0"/>
          </a:p>
        </p:txBody>
      </p:sp>
      <p:sp>
        <p:nvSpPr>
          <p:cNvPr id="4" name="Datumsplatzhalter 3">
            <a:extLst>
              <a:ext uri="{FF2B5EF4-FFF2-40B4-BE49-F238E27FC236}">
                <a16:creationId xmlns:a16="http://schemas.microsoft.com/office/drawing/2014/main" id="{19DE7A4C-A7F6-4C5D-96C9-072597DBD12D}"/>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29A83A41-15DC-4F92-852C-587669E23027}"/>
              </a:ext>
            </a:extLst>
          </p:cNvPr>
          <p:cNvSpPr>
            <a:spLocks noGrp="1"/>
          </p:cNvSpPr>
          <p:nvPr>
            <p:ph type="sldNum" sz="quarter" idx="4"/>
          </p:nvPr>
        </p:nvSpPr>
        <p:spPr/>
        <p:txBody>
          <a:bodyPr/>
          <a:lstStyle/>
          <a:p>
            <a:fld id="{1837EB82-9BC9-45C5-B591-A262501E48F9}" type="slidenum">
              <a:rPr lang="de-DE" smtClean="0"/>
              <a:pPr/>
              <a:t>18</a:t>
            </a:fld>
            <a:endParaRPr lang="de-DE" dirty="0"/>
          </a:p>
        </p:txBody>
      </p:sp>
      <p:sp>
        <p:nvSpPr>
          <p:cNvPr id="6" name="Fußzeilenplatzhalter 5">
            <a:extLst>
              <a:ext uri="{FF2B5EF4-FFF2-40B4-BE49-F238E27FC236}">
                <a16:creationId xmlns:a16="http://schemas.microsoft.com/office/drawing/2014/main" id="{C031093A-DE8D-44D2-8019-B8DE13F453A2}"/>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149146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Danke</a:t>
            </a:r>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19</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7" name="Grafik 6">
            <a:extLst>
              <a:ext uri="{FF2B5EF4-FFF2-40B4-BE49-F238E27FC236}">
                <a16:creationId xmlns:a16="http://schemas.microsoft.com/office/drawing/2014/main" id="{E8A5A51F-0EC6-4423-9CE6-1D318A71165A}"/>
              </a:ext>
            </a:extLst>
          </p:cNvPr>
          <p:cNvPicPr>
            <a:picLocks noChangeAspect="1"/>
          </p:cNvPicPr>
          <p:nvPr/>
        </p:nvPicPr>
        <p:blipFill>
          <a:blip r:embed="rId2"/>
          <a:stretch>
            <a:fillRect/>
          </a:stretch>
        </p:blipFill>
        <p:spPr>
          <a:xfrm>
            <a:off x="274227" y="3187251"/>
            <a:ext cx="3058454" cy="1506553"/>
          </a:xfrm>
          <a:prstGeom prst="rect">
            <a:avLst/>
          </a:prstGeom>
        </p:spPr>
      </p:pic>
      <p:pic>
        <p:nvPicPr>
          <p:cNvPr id="8" name="Grafik 7">
            <a:extLst>
              <a:ext uri="{FF2B5EF4-FFF2-40B4-BE49-F238E27FC236}">
                <a16:creationId xmlns:a16="http://schemas.microsoft.com/office/drawing/2014/main" id="{78829753-591F-4930-800D-EE2FFF428E70}"/>
              </a:ext>
            </a:extLst>
          </p:cNvPr>
          <p:cNvPicPr>
            <a:picLocks noChangeAspect="1"/>
          </p:cNvPicPr>
          <p:nvPr/>
        </p:nvPicPr>
        <p:blipFill>
          <a:blip r:embed="rId3"/>
          <a:stretch>
            <a:fillRect/>
          </a:stretch>
        </p:blipFill>
        <p:spPr>
          <a:xfrm>
            <a:off x="3469878" y="1510649"/>
            <a:ext cx="2555919" cy="1801461"/>
          </a:xfrm>
          <a:prstGeom prst="rect">
            <a:avLst/>
          </a:prstGeom>
        </p:spPr>
      </p:pic>
      <p:pic>
        <p:nvPicPr>
          <p:cNvPr id="9" name="Grafik 8">
            <a:extLst>
              <a:ext uri="{FF2B5EF4-FFF2-40B4-BE49-F238E27FC236}">
                <a16:creationId xmlns:a16="http://schemas.microsoft.com/office/drawing/2014/main" id="{675A880A-F277-4B53-AED1-B49FC7A4CD1B}"/>
              </a:ext>
            </a:extLst>
          </p:cNvPr>
          <p:cNvPicPr>
            <a:picLocks noChangeAspect="1"/>
          </p:cNvPicPr>
          <p:nvPr/>
        </p:nvPicPr>
        <p:blipFill>
          <a:blip r:embed="rId4"/>
          <a:stretch>
            <a:fillRect/>
          </a:stretch>
        </p:blipFill>
        <p:spPr>
          <a:xfrm>
            <a:off x="6300192" y="1491629"/>
            <a:ext cx="2375808" cy="3202175"/>
          </a:xfrm>
          <a:prstGeom prst="rect">
            <a:avLst/>
          </a:prstGeom>
        </p:spPr>
      </p:pic>
    </p:spTree>
    <p:extLst>
      <p:ext uri="{BB962C8B-B14F-4D97-AF65-F5344CB8AC3E}">
        <p14:creationId xmlns:p14="http://schemas.microsoft.com/office/powerpoint/2010/main" val="373701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Flutkatastrophe 2021</a:t>
            </a:r>
            <a:br>
              <a:rPr lang="de-DE" dirty="0"/>
            </a:br>
            <a:endParaRPr lang="de-DE" dirty="0"/>
          </a:p>
        </p:txBody>
      </p:sp>
      <p:sp>
        <p:nvSpPr>
          <p:cNvPr id="3" name="Textplatzhalter 2"/>
          <p:cNvSpPr>
            <a:spLocks noGrp="1"/>
          </p:cNvSpPr>
          <p:nvPr>
            <p:ph type="body" sz="quarter" idx="13"/>
          </p:nvPr>
        </p:nvSpPr>
        <p:spPr/>
        <p:txBody>
          <a:bodyPr/>
          <a:lstStyle/>
          <a:p>
            <a:r>
              <a:rPr lang="de-DE" b="1" dirty="0"/>
              <a:t>Katastrophe</a:t>
            </a:r>
            <a:br>
              <a:rPr lang="de-DE" dirty="0"/>
            </a:br>
            <a:br>
              <a:rPr lang="de-DE" dirty="0"/>
            </a:br>
            <a:r>
              <a:rPr lang="de-DE" dirty="0"/>
              <a:t>Entlehnt über das lateinische </a:t>
            </a:r>
            <a:r>
              <a:rPr lang="de-DE" dirty="0" err="1"/>
              <a:t>Catastropha</a:t>
            </a:r>
            <a:r>
              <a:rPr lang="de-DE" dirty="0"/>
              <a:t> „Vernichtung, Zerstörung“ zum griechischen </a:t>
            </a:r>
            <a:r>
              <a:rPr lang="de-DE" dirty="0" err="1"/>
              <a:t>katastrophé</a:t>
            </a:r>
            <a:r>
              <a:rPr lang="de-DE" dirty="0"/>
              <a:t> zum Verb </a:t>
            </a:r>
            <a:r>
              <a:rPr lang="de-DE" dirty="0" err="1"/>
              <a:t>katastréphein</a:t>
            </a:r>
            <a:r>
              <a:rPr lang="de-DE" dirty="0"/>
              <a:t> umkehren umwenden.</a:t>
            </a:r>
            <a:br>
              <a:rPr lang="de-DE" dirty="0"/>
            </a:br>
            <a:endParaRPr lang="de-DE" dirty="0"/>
          </a:p>
          <a:p>
            <a:r>
              <a:rPr lang="de-DE" b="1" dirty="0"/>
              <a:t>Katastrophen</a:t>
            </a:r>
            <a:r>
              <a:rPr lang="de-DE" dirty="0"/>
              <a:t> gehörten jedoch zum Lebensalltag der Menschen durch die Zeiten.</a:t>
            </a:r>
          </a:p>
        </p:txBody>
      </p:sp>
      <p:sp>
        <p:nvSpPr>
          <p:cNvPr id="4" name="Datumsplatzhalter 3"/>
          <p:cNvSpPr>
            <a:spLocks noGrp="1"/>
          </p:cNvSpPr>
          <p:nvPr>
            <p:ph type="dt" sz="half" idx="2"/>
          </p:nvPr>
        </p:nvSpPr>
        <p:spPr/>
        <p:txBody>
          <a:bodyPr/>
          <a:lstStyle/>
          <a:p>
            <a:r>
              <a:rPr lang="de-DE" altLang="de-DE"/>
              <a:t>22.09.2021</a:t>
            </a:r>
            <a:endParaRPr lang="de-DE" altLang="de-DE" dirty="0"/>
          </a:p>
        </p:txBody>
      </p:sp>
      <p:sp>
        <p:nvSpPr>
          <p:cNvPr id="5" name="Foliennummernplatzhalter 4"/>
          <p:cNvSpPr>
            <a:spLocks noGrp="1"/>
          </p:cNvSpPr>
          <p:nvPr>
            <p:ph type="sldNum" sz="quarter" idx="4"/>
          </p:nvPr>
        </p:nvSpPr>
        <p:spPr/>
        <p:txBody>
          <a:bodyPr/>
          <a:lstStyle/>
          <a:p>
            <a:fld id="{1837EB82-9BC9-45C5-B591-A262501E48F9}" type="slidenum">
              <a:rPr lang="de-DE" smtClean="0"/>
              <a:pPr/>
              <a:t>2</a:t>
            </a:fld>
            <a:endParaRPr lang="de-DE" dirty="0"/>
          </a:p>
        </p:txBody>
      </p:sp>
      <p:sp>
        <p:nvSpPr>
          <p:cNvPr id="6" name="Fußzeilenplatzhalter 5"/>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150485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BAG Sucht</a:t>
            </a:r>
            <a:br>
              <a:rPr lang="de-DE" dirty="0"/>
            </a:br>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20</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3" name="Grafik 2">
            <a:extLst>
              <a:ext uri="{FF2B5EF4-FFF2-40B4-BE49-F238E27FC236}">
                <a16:creationId xmlns:a16="http://schemas.microsoft.com/office/drawing/2014/main" id="{D66469B1-2977-4A78-9A70-405CA8AE7CDB}"/>
              </a:ext>
            </a:extLst>
          </p:cNvPr>
          <p:cNvPicPr>
            <a:picLocks noChangeAspect="1"/>
          </p:cNvPicPr>
          <p:nvPr/>
        </p:nvPicPr>
        <p:blipFill>
          <a:blip r:embed="rId2"/>
          <a:stretch>
            <a:fillRect/>
          </a:stretch>
        </p:blipFill>
        <p:spPr>
          <a:xfrm>
            <a:off x="1822534" y="1319253"/>
            <a:ext cx="4705288" cy="3379500"/>
          </a:xfrm>
          <a:prstGeom prst="rect">
            <a:avLst/>
          </a:prstGeom>
        </p:spPr>
      </p:pic>
      <p:sp>
        <p:nvSpPr>
          <p:cNvPr id="7" name="Rechteck 6">
            <a:extLst>
              <a:ext uri="{FF2B5EF4-FFF2-40B4-BE49-F238E27FC236}">
                <a16:creationId xmlns:a16="http://schemas.microsoft.com/office/drawing/2014/main" id="{C8DB5E3A-27A9-460D-BFD4-9912FBB601AE}"/>
              </a:ext>
            </a:extLst>
          </p:cNvPr>
          <p:cNvSpPr/>
          <p:nvPr/>
        </p:nvSpPr>
        <p:spPr>
          <a:xfrm>
            <a:off x="2058194" y="3955246"/>
            <a:ext cx="4253087" cy="830997"/>
          </a:xfrm>
          <a:prstGeom prst="rect">
            <a:avLst/>
          </a:prstGeom>
          <a:noFill/>
        </p:spPr>
        <p:txBody>
          <a:bodyPr wrap="none" lIns="91440" tIns="45720" rIns="91440" bIns="45720">
            <a:spAutoFit/>
          </a:bodyPr>
          <a:lstStyle/>
          <a:p>
            <a:pPr algn="ctr"/>
            <a:r>
              <a:rPr lang="de-DE" sz="4800" b="1" cap="none" spc="0" dirty="0">
                <a:ln w="6600">
                  <a:solidFill>
                    <a:schemeClr val="accent2"/>
                  </a:solidFill>
                  <a:prstDash val="solid"/>
                </a:ln>
                <a:solidFill>
                  <a:srgbClr val="FFFFFF"/>
                </a:solidFill>
                <a:effectLst>
                  <a:outerShdw dist="38100" dir="2700000" algn="tl" rotWithShape="0">
                    <a:schemeClr val="accent2"/>
                  </a:outerShdw>
                </a:effectLst>
              </a:rPr>
              <a:t>Team Hoffnung</a:t>
            </a:r>
          </a:p>
        </p:txBody>
      </p:sp>
    </p:spTree>
    <p:extLst>
      <p:ext uri="{BB962C8B-B14F-4D97-AF65-F5344CB8AC3E}">
        <p14:creationId xmlns:p14="http://schemas.microsoft.com/office/powerpoint/2010/main" val="130680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79AD4-CC78-4C25-ACC7-9D6F04AD2FC6}"/>
              </a:ext>
            </a:extLst>
          </p:cNvPr>
          <p:cNvSpPr>
            <a:spLocks noGrp="1"/>
          </p:cNvSpPr>
          <p:nvPr>
            <p:ph type="title"/>
          </p:nvPr>
        </p:nvSpPr>
        <p:spPr/>
        <p:txBody>
          <a:bodyPr/>
          <a:lstStyle/>
          <a:p>
            <a:r>
              <a:rPr lang="de-DE" dirty="0"/>
              <a:t>Staatsakt Nürburgring</a:t>
            </a:r>
          </a:p>
        </p:txBody>
      </p:sp>
      <p:sp>
        <p:nvSpPr>
          <p:cNvPr id="4" name="Datumsplatzhalter 3">
            <a:extLst>
              <a:ext uri="{FF2B5EF4-FFF2-40B4-BE49-F238E27FC236}">
                <a16:creationId xmlns:a16="http://schemas.microsoft.com/office/drawing/2014/main" id="{17315BD2-04DF-476B-8F86-7C38DFE0732A}"/>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635A86DB-6CB6-4047-9F20-293139FE6E53}"/>
              </a:ext>
            </a:extLst>
          </p:cNvPr>
          <p:cNvSpPr>
            <a:spLocks noGrp="1"/>
          </p:cNvSpPr>
          <p:nvPr>
            <p:ph type="sldNum" sz="quarter" idx="4"/>
          </p:nvPr>
        </p:nvSpPr>
        <p:spPr/>
        <p:txBody>
          <a:bodyPr/>
          <a:lstStyle/>
          <a:p>
            <a:fld id="{1837EB82-9BC9-45C5-B591-A262501E48F9}" type="slidenum">
              <a:rPr lang="de-DE" smtClean="0"/>
              <a:pPr/>
              <a:t>21</a:t>
            </a:fld>
            <a:endParaRPr lang="de-DE" dirty="0"/>
          </a:p>
        </p:txBody>
      </p:sp>
      <p:sp>
        <p:nvSpPr>
          <p:cNvPr id="6" name="Fußzeilenplatzhalter 5">
            <a:extLst>
              <a:ext uri="{FF2B5EF4-FFF2-40B4-BE49-F238E27FC236}">
                <a16:creationId xmlns:a16="http://schemas.microsoft.com/office/drawing/2014/main" id="{3260C37D-D0E8-4AB8-88AD-402242DCED5C}"/>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
        <p:nvSpPr>
          <p:cNvPr id="7" name="Rechteck 6">
            <a:extLst>
              <a:ext uri="{FF2B5EF4-FFF2-40B4-BE49-F238E27FC236}">
                <a16:creationId xmlns:a16="http://schemas.microsoft.com/office/drawing/2014/main" id="{CB5D8A37-D3C9-42EF-A5DA-242226597E16}"/>
              </a:ext>
            </a:extLst>
          </p:cNvPr>
          <p:cNvSpPr/>
          <p:nvPr/>
        </p:nvSpPr>
        <p:spPr>
          <a:xfrm>
            <a:off x="2961398" y="2387084"/>
            <a:ext cx="3221203" cy="369332"/>
          </a:xfrm>
          <a:prstGeom prst="rect">
            <a:avLst/>
          </a:prstGeom>
        </p:spPr>
        <p:txBody>
          <a:bodyPr wrap="none">
            <a:spAutoFit/>
          </a:bodyPr>
          <a:lstStyle/>
          <a:p>
            <a:pPr>
              <a:spcAft>
                <a:spcPts val="0"/>
              </a:spcAft>
            </a:pPr>
            <a:r>
              <a:rPr lang="de-DE" u="sng" dirty="0">
                <a:solidFill>
                  <a:srgbClr val="0000FF"/>
                </a:solidFill>
                <a:latin typeface="Calibri" panose="020F0502020204030204" pitchFamily="34" charset="0"/>
                <a:ea typeface="Calibri" panose="020F0502020204030204" pitchFamily="34" charset="0"/>
                <a:hlinkClick r:id="rId2"/>
              </a:rPr>
              <a:t>https://youtu.be/BJxwuLU_QPo</a:t>
            </a:r>
            <a:r>
              <a:rPr lang="de-DE"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86182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p:txBody>
          <a:bodyPr/>
          <a:lstStyle/>
          <a:p>
            <a:r>
              <a:rPr lang="de-DE" dirty="0"/>
              <a:t>Flutkatastrophe 2021</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p:txBody>
          <a:bodyPr/>
          <a:lstStyle/>
          <a:p>
            <a:pPr marL="0" indent="0">
              <a:buNone/>
            </a:pPr>
            <a:r>
              <a:rPr lang="de-DE" dirty="0"/>
              <a:t>Eine Katastrophe, wie die Flutkatastrophe 2021 in den Regionen Ahr, Swist, Erft und Eifel, als </a:t>
            </a:r>
            <a:r>
              <a:rPr lang="de-DE" b="1" dirty="0"/>
              <a:t>„Chance“ </a:t>
            </a:r>
            <a:r>
              <a:rPr lang="de-DE" dirty="0"/>
              <a:t>zu begreifen bedarf es einer Perspektive und eines Prozesses. </a:t>
            </a:r>
            <a:br>
              <a:rPr lang="de-DE" dirty="0"/>
            </a:br>
            <a:br>
              <a:rPr lang="de-DE" dirty="0"/>
            </a:br>
            <a:r>
              <a:rPr lang="de-DE" dirty="0"/>
              <a:t>Die Naturkatastrophe kann von vielen Menschen nur als real erlebte Zerstörung wahrgenommen werden. </a:t>
            </a:r>
          </a:p>
          <a:p>
            <a:pPr marL="0" indent="0">
              <a:buNone/>
            </a:pPr>
            <a:r>
              <a:rPr lang="de-DE" dirty="0"/>
              <a:t>Der Schock sitzt bei allen Betroffenen noch tief und die jetzige Zerstörung lässt kaum einen Vergleich zu. </a:t>
            </a:r>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3</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53585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p:txBody>
          <a:bodyPr/>
          <a:lstStyle/>
          <a:p>
            <a:r>
              <a:rPr lang="de-DE" dirty="0"/>
              <a:t>vor der Katastrophe </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a:xfrm>
            <a:off x="468000" y="1347788"/>
            <a:ext cx="2663840" cy="935930"/>
          </a:xfrm>
        </p:spPr>
        <p:txBody>
          <a:bodyPr/>
          <a:lstStyle/>
          <a:p>
            <a:r>
              <a:rPr lang="de-DE" dirty="0"/>
              <a:t>Team Philippi / Barbian</a:t>
            </a:r>
          </a:p>
          <a:p>
            <a:pPr marL="0" indent="0">
              <a:buNone/>
            </a:pPr>
            <a:r>
              <a:rPr lang="de-DE" dirty="0"/>
              <a:t>       mit Louis</a:t>
            </a:r>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4</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7" name="Grafik 6">
            <a:extLst>
              <a:ext uri="{FF2B5EF4-FFF2-40B4-BE49-F238E27FC236}">
                <a16:creationId xmlns:a16="http://schemas.microsoft.com/office/drawing/2014/main" id="{4EC1CB31-3C75-4173-8AEA-1FDFA3173598}"/>
              </a:ext>
            </a:extLst>
          </p:cNvPr>
          <p:cNvPicPr>
            <a:picLocks noChangeAspect="1"/>
          </p:cNvPicPr>
          <p:nvPr/>
        </p:nvPicPr>
        <p:blipFill>
          <a:blip r:embed="rId2"/>
          <a:stretch>
            <a:fillRect/>
          </a:stretch>
        </p:blipFill>
        <p:spPr>
          <a:xfrm>
            <a:off x="3564290" y="1419622"/>
            <a:ext cx="2447872" cy="3290283"/>
          </a:xfrm>
          <a:prstGeom prst="rect">
            <a:avLst/>
          </a:prstGeom>
        </p:spPr>
      </p:pic>
      <p:pic>
        <p:nvPicPr>
          <p:cNvPr id="8" name="Grafik 7">
            <a:extLst>
              <a:ext uri="{FF2B5EF4-FFF2-40B4-BE49-F238E27FC236}">
                <a16:creationId xmlns:a16="http://schemas.microsoft.com/office/drawing/2014/main" id="{5A107757-FDE2-49A7-A806-E607B9EA3563}"/>
              </a:ext>
            </a:extLst>
          </p:cNvPr>
          <p:cNvPicPr>
            <a:picLocks noChangeAspect="1"/>
          </p:cNvPicPr>
          <p:nvPr/>
        </p:nvPicPr>
        <p:blipFill>
          <a:blip r:embed="rId3"/>
          <a:stretch>
            <a:fillRect/>
          </a:stretch>
        </p:blipFill>
        <p:spPr>
          <a:xfrm>
            <a:off x="827584" y="2391817"/>
            <a:ext cx="1224136" cy="1050717"/>
          </a:xfrm>
          <a:prstGeom prst="rect">
            <a:avLst/>
          </a:prstGeom>
        </p:spPr>
      </p:pic>
    </p:spTree>
    <p:extLst>
      <p:ext uri="{BB962C8B-B14F-4D97-AF65-F5344CB8AC3E}">
        <p14:creationId xmlns:p14="http://schemas.microsoft.com/office/powerpoint/2010/main" val="48839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78712"/>
            <a:ext cx="6840850" cy="810000"/>
          </a:xfrm>
        </p:spPr>
        <p:txBody>
          <a:bodyPr/>
          <a:lstStyle/>
          <a:p>
            <a:r>
              <a:rPr lang="de-DE" dirty="0"/>
              <a:t>Ausgangslage</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p:txBody>
          <a:bodyPr/>
          <a:lstStyle/>
          <a:p>
            <a:r>
              <a:rPr lang="de-DE" dirty="0"/>
              <a:t>Als die Flutkatastrophe am 14.07.2021 begann, war ich in eine akute Krisenintervention am Standort Wiesbaden eingebunden. Hierzu wurden Absprachen mit dem Vorgesetzten des Kollegen getroffen und die weitere, klar strukturierte Vorgehensweise mit dem Betroffenen selbst, sowie im Einvernehmen mit seiner Familie abgesprochen.</a:t>
            </a:r>
          </a:p>
          <a:p>
            <a:r>
              <a:rPr lang="de-DE" dirty="0"/>
              <a:t>Erst danach konnte ich meinen Klienten mit gutem Gewissen in die Begleitung meines neuen Kollegen, der zu meiner Unterstützung als Fachkraft im Sozialen Dienst eingestellt wurde, abgeben. </a:t>
            </a:r>
          </a:p>
          <a:p>
            <a:r>
              <a:rPr lang="de-DE" dirty="0"/>
              <a:t>Ich machte ich mich dann umgehend auf den Weg ins Krisengebiet, inmitten eines Konvois von Fahrzeugen verschiedener Hilfsorganisationen aus Süddeutschland, die ebenfalls unterwegs in die Krisenregion waren. </a:t>
            </a:r>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5</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428761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p:txBody>
          <a:bodyPr/>
          <a:lstStyle/>
          <a:p>
            <a:r>
              <a:rPr lang="de-DE" dirty="0"/>
              <a:t>Chronologie</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a:xfrm>
            <a:off x="539552" y="1328388"/>
            <a:ext cx="8208000" cy="3377212"/>
          </a:xfrm>
        </p:spPr>
        <p:txBody>
          <a:bodyPr/>
          <a:lstStyle/>
          <a:p>
            <a:r>
              <a:rPr lang="de-DE" dirty="0"/>
              <a:t>Mi 14.07.21	FLUTKATASTROPHE</a:t>
            </a:r>
          </a:p>
          <a:p>
            <a:r>
              <a:rPr lang="de-DE" dirty="0"/>
              <a:t>Do 15.07.21	Krisengespräch XXX nachmittags Rückfahrt</a:t>
            </a:r>
          </a:p>
          <a:p>
            <a:r>
              <a:rPr lang="de-DE" dirty="0"/>
              <a:t>Fr. 16.07.21	Morenhoven Evakuierte aus Essig/</a:t>
            </a:r>
            <a:r>
              <a:rPr lang="de-DE" dirty="0" err="1"/>
              <a:t>Miel</a:t>
            </a:r>
            <a:r>
              <a:rPr lang="de-DE" dirty="0"/>
              <a:t>/</a:t>
            </a:r>
            <a:r>
              <a:rPr lang="de-DE" dirty="0" err="1"/>
              <a:t>Ludendorf</a:t>
            </a:r>
            <a:br>
              <a:rPr lang="de-DE" dirty="0"/>
            </a:br>
            <a:r>
              <a:rPr lang="de-DE" dirty="0"/>
              <a:t>		Telefonschalte mit 	Dienststellenleitung – BAO Flut</a:t>
            </a:r>
          </a:p>
          <a:p>
            <a:r>
              <a:rPr lang="de-DE" dirty="0"/>
              <a:t>Sa. 17.07.21	Kollegin S. und Familie Krisenintervention</a:t>
            </a:r>
          </a:p>
          <a:p>
            <a:r>
              <a:rPr lang="de-DE" dirty="0"/>
              <a:t>So.18.07.21	BAO Flut Vorfall (Kollege L. ST42)</a:t>
            </a:r>
          </a:p>
          <a:p>
            <a:pPr marL="0" indent="0">
              <a:buNone/>
            </a:pPr>
            <a:endParaRPr lang="de-DE" dirty="0"/>
          </a:p>
          <a:p>
            <a:pPr marL="0" indent="0">
              <a:buNone/>
            </a:pPr>
            <a:r>
              <a:rPr lang="de-DE" dirty="0"/>
              <a:t>Dienst Kfz. stehen nicht zur Verfügung wg. BAO Flut – Einsätze mit Privat Kfz</a:t>
            </a:r>
          </a:p>
          <a:p>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6</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4977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p:txBody>
          <a:bodyPr/>
          <a:lstStyle/>
          <a:p>
            <a:r>
              <a:rPr lang="de-DE" dirty="0"/>
              <a:t>BAO Flut</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a:xfrm>
            <a:off x="539552" y="1328388"/>
            <a:ext cx="8208000" cy="3377212"/>
          </a:xfrm>
        </p:spPr>
        <p:txBody>
          <a:bodyPr/>
          <a:lstStyle/>
          <a:p>
            <a:pPr marL="0" indent="0">
              <a:buNone/>
            </a:pPr>
            <a:r>
              <a:rPr lang="de-DE" b="1" dirty="0"/>
              <a:t>Eingesetzte Kräfte</a:t>
            </a:r>
            <a:endParaRPr lang="de-DE" dirty="0"/>
          </a:p>
          <a:p>
            <a:r>
              <a:rPr lang="de-DE" dirty="0"/>
              <a:t>Insgesamt hatte die BAO FLUT am Wochenende 16. bis 18.07.2021 eine Stärke von 132 Kräften. </a:t>
            </a:r>
          </a:p>
          <a:p>
            <a:r>
              <a:rPr lang="de-DE" dirty="0"/>
              <a:t>Am Samstag, dem 17.07.2021, wurden 92 Kräfte für Maßnahmen der Amtshilfe eingesetzt. Am Sonntag, dem 18.07.2021, waren es insgesamt 93 Kräfte, die für Unterstützungsmaßnahmen im Einsatz waren. Die übrigen Kräfte befanden sich in Rufbereitschaft.</a:t>
            </a:r>
          </a:p>
          <a:p>
            <a:pPr marL="0" indent="0">
              <a:buNone/>
            </a:pPr>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7</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57133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Katastrophentag</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a:xfrm>
            <a:off x="539552" y="1328388"/>
            <a:ext cx="2304256" cy="1459386"/>
          </a:xfrm>
        </p:spPr>
        <p:txBody>
          <a:bodyPr/>
          <a:lstStyle/>
          <a:p>
            <a:pPr marL="0" indent="0">
              <a:buNone/>
            </a:pPr>
            <a:r>
              <a:rPr lang="de-DE" b="1" dirty="0"/>
              <a:t>Altenburg</a:t>
            </a:r>
            <a:endParaRPr lang="de-DE" dirty="0"/>
          </a:p>
          <a:p>
            <a:r>
              <a:rPr lang="de-DE" dirty="0"/>
              <a:t>Seniorenstift Maternus (ca. 300 m von der Ahr entfernt) </a:t>
            </a:r>
          </a:p>
          <a:p>
            <a:pPr marL="0" indent="0">
              <a:buNone/>
            </a:pPr>
            <a:endParaRPr lang="de-DE" b="1" dirty="0"/>
          </a:p>
          <a:p>
            <a:pPr marL="0" indent="0">
              <a:buNone/>
            </a:pPr>
            <a:endParaRPr lang="de-DE" b="1" dirty="0"/>
          </a:p>
          <a:p>
            <a:pPr marL="0" indent="0">
              <a:buNone/>
            </a:pPr>
            <a:r>
              <a:rPr lang="de-DE" b="1" dirty="0"/>
              <a:t>Dernau</a:t>
            </a:r>
          </a:p>
          <a:p>
            <a:r>
              <a:rPr lang="de-DE" dirty="0"/>
              <a:t>Seitenstraße </a:t>
            </a:r>
          </a:p>
          <a:p>
            <a:pPr marL="0" indent="0">
              <a:buNone/>
            </a:pPr>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8</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pic>
        <p:nvPicPr>
          <p:cNvPr id="7" name="Grafik 6">
            <a:extLst>
              <a:ext uri="{FF2B5EF4-FFF2-40B4-BE49-F238E27FC236}">
                <a16:creationId xmlns:a16="http://schemas.microsoft.com/office/drawing/2014/main" id="{C3EA2CF1-4237-4F45-BDDB-3B391B801EBD}"/>
              </a:ext>
            </a:extLst>
          </p:cNvPr>
          <p:cNvPicPr>
            <a:picLocks noChangeAspect="1"/>
          </p:cNvPicPr>
          <p:nvPr/>
        </p:nvPicPr>
        <p:blipFill>
          <a:blip r:embed="rId2"/>
          <a:stretch>
            <a:fillRect/>
          </a:stretch>
        </p:blipFill>
        <p:spPr>
          <a:xfrm>
            <a:off x="5076056" y="1328388"/>
            <a:ext cx="3781425" cy="3276600"/>
          </a:xfrm>
          <a:prstGeom prst="rect">
            <a:avLst/>
          </a:prstGeom>
        </p:spPr>
      </p:pic>
      <p:pic>
        <p:nvPicPr>
          <p:cNvPr id="8" name="Grafik 7">
            <a:extLst>
              <a:ext uri="{FF2B5EF4-FFF2-40B4-BE49-F238E27FC236}">
                <a16:creationId xmlns:a16="http://schemas.microsoft.com/office/drawing/2014/main" id="{0107CFB3-5652-4C1F-8A82-515A696FE277}"/>
              </a:ext>
            </a:extLst>
          </p:cNvPr>
          <p:cNvPicPr>
            <a:picLocks noChangeAspect="1"/>
          </p:cNvPicPr>
          <p:nvPr/>
        </p:nvPicPr>
        <p:blipFill>
          <a:blip r:embed="rId3"/>
          <a:stretch>
            <a:fillRect/>
          </a:stretch>
        </p:blipFill>
        <p:spPr>
          <a:xfrm>
            <a:off x="2918412" y="1288015"/>
            <a:ext cx="1954059" cy="3316973"/>
          </a:xfrm>
          <a:prstGeom prst="rect">
            <a:avLst/>
          </a:prstGeom>
        </p:spPr>
      </p:pic>
    </p:spTree>
    <p:extLst>
      <p:ext uri="{BB962C8B-B14F-4D97-AF65-F5344CB8AC3E}">
        <p14:creationId xmlns:p14="http://schemas.microsoft.com/office/powerpoint/2010/main" val="1071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C73B0-6DD4-4653-BCFA-DD1A2C616FA5}"/>
              </a:ext>
            </a:extLst>
          </p:cNvPr>
          <p:cNvSpPr>
            <a:spLocks noGrp="1"/>
          </p:cNvSpPr>
          <p:nvPr>
            <p:ph type="title"/>
          </p:nvPr>
        </p:nvSpPr>
        <p:spPr>
          <a:xfrm>
            <a:off x="1835150" y="297000"/>
            <a:ext cx="6840850" cy="810000"/>
          </a:xfrm>
        </p:spPr>
        <p:txBody>
          <a:bodyPr/>
          <a:lstStyle/>
          <a:p>
            <a:r>
              <a:rPr lang="de-DE" dirty="0"/>
              <a:t>Erster Fall</a:t>
            </a:r>
          </a:p>
        </p:txBody>
      </p:sp>
      <p:sp>
        <p:nvSpPr>
          <p:cNvPr id="3" name="Textplatzhalter 2">
            <a:extLst>
              <a:ext uri="{FF2B5EF4-FFF2-40B4-BE49-F238E27FC236}">
                <a16:creationId xmlns:a16="http://schemas.microsoft.com/office/drawing/2014/main" id="{0F4EB7D2-0A75-4D47-9F67-80E15AB8CE43}"/>
              </a:ext>
            </a:extLst>
          </p:cNvPr>
          <p:cNvSpPr>
            <a:spLocks noGrp="1"/>
          </p:cNvSpPr>
          <p:nvPr>
            <p:ph type="body" sz="quarter" idx="13"/>
          </p:nvPr>
        </p:nvSpPr>
        <p:spPr>
          <a:xfrm>
            <a:off x="611560" y="1203598"/>
            <a:ext cx="8352928" cy="3331594"/>
          </a:xfrm>
        </p:spPr>
        <p:txBody>
          <a:bodyPr/>
          <a:lstStyle/>
          <a:p>
            <a:pPr marL="0" indent="0">
              <a:buNone/>
            </a:pPr>
            <a:r>
              <a:rPr lang="de-DE" b="1" dirty="0"/>
              <a:t>Mitarbeiterin BKA </a:t>
            </a:r>
            <a:endParaRPr lang="de-DE" dirty="0"/>
          </a:p>
          <a:p>
            <a:r>
              <a:rPr lang="de-DE" dirty="0"/>
              <a:t>Anfang 30</a:t>
            </a:r>
          </a:p>
          <a:p>
            <a:r>
              <a:rPr lang="de-DE" dirty="0"/>
              <a:t>Wohnt seit kurzer Zeit wieder bei den Eltern. </a:t>
            </a:r>
          </a:p>
          <a:p>
            <a:r>
              <a:rPr lang="de-DE" dirty="0"/>
              <a:t>Vater, Mutter und Tochter verbringen eine Nacht in Todesangst auf dem Dachboden</a:t>
            </a:r>
          </a:p>
          <a:p>
            <a:r>
              <a:rPr lang="de-DE" dirty="0"/>
              <a:t>Haus droht wegespült zu werden, Anbauten fallen der Flut zum Opfer</a:t>
            </a:r>
          </a:p>
          <a:p>
            <a:r>
              <a:rPr lang="de-DE" dirty="0"/>
              <a:t>Im Haus gegenüber ertrinkt die Familie von der Schwester der Mutter der MA</a:t>
            </a:r>
          </a:p>
          <a:p>
            <a:r>
              <a:rPr lang="de-DE" dirty="0"/>
              <a:t>Vater der MA: Feuerwehrmann, Dozent, verzweifelt, hat alles verloren</a:t>
            </a:r>
          </a:p>
          <a:p>
            <a:r>
              <a:rPr lang="de-DE" dirty="0"/>
              <a:t>Mutter der MA: apathisch über den Verlust der Schwester, Schwager und deren Sohn </a:t>
            </a:r>
          </a:p>
          <a:p>
            <a:endParaRPr lang="de-DE" dirty="0"/>
          </a:p>
          <a:p>
            <a:pPr marL="0" indent="0">
              <a:buNone/>
            </a:pPr>
            <a:endParaRPr lang="de-DE" dirty="0"/>
          </a:p>
        </p:txBody>
      </p:sp>
      <p:sp>
        <p:nvSpPr>
          <p:cNvPr id="4" name="Datumsplatzhalter 3">
            <a:extLst>
              <a:ext uri="{FF2B5EF4-FFF2-40B4-BE49-F238E27FC236}">
                <a16:creationId xmlns:a16="http://schemas.microsoft.com/office/drawing/2014/main" id="{EA2CBB3D-9ADD-4EFB-A665-DA9DDEFBFDF1}"/>
              </a:ext>
            </a:extLst>
          </p:cNvPr>
          <p:cNvSpPr>
            <a:spLocks noGrp="1"/>
          </p:cNvSpPr>
          <p:nvPr>
            <p:ph type="dt" sz="half" idx="2"/>
          </p:nvPr>
        </p:nvSpPr>
        <p:spPr/>
        <p:txBody>
          <a:bodyPr/>
          <a:lstStyle/>
          <a:p>
            <a:r>
              <a:rPr lang="de-DE" altLang="de-DE"/>
              <a:t>22.09.2021</a:t>
            </a:r>
            <a:endParaRPr lang="de-DE" altLang="de-DE" dirty="0"/>
          </a:p>
        </p:txBody>
      </p:sp>
      <p:sp>
        <p:nvSpPr>
          <p:cNvPr id="5" name="Foliennummernplatzhalter 4">
            <a:extLst>
              <a:ext uri="{FF2B5EF4-FFF2-40B4-BE49-F238E27FC236}">
                <a16:creationId xmlns:a16="http://schemas.microsoft.com/office/drawing/2014/main" id="{7D3CF787-382A-416B-8A91-040056A86B76}"/>
              </a:ext>
            </a:extLst>
          </p:cNvPr>
          <p:cNvSpPr>
            <a:spLocks noGrp="1"/>
          </p:cNvSpPr>
          <p:nvPr>
            <p:ph type="sldNum" sz="quarter" idx="4"/>
          </p:nvPr>
        </p:nvSpPr>
        <p:spPr/>
        <p:txBody>
          <a:bodyPr/>
          <a:lstStyle/>
          <a:p>
            <a:fld id="{1837EB82-9BC9-45C5-B591-A262501E48F9}" type="slidenum">
              <a:rPr lang="de-DE" smtClean="0"/>
              <a:pPr/>
              <a:t>9</a:t>
            </a:fld>
            <a:endParaRPr lang="de-DE" dirty="0"/>
          </a:p>
        </p:txBody>
      </p:sp>
      <p:sp>
        <p:nvSpPr>
          <p:cNvPr id="6" name="Fußzeilenplatzhalter 5">
            <a:extLst>
              <a:ext uri="{FF2B5EF4-FFF2-40B4-BE49-F238E27FC236}">
                <a16:creationId xmlns:a16="http://schemas.microsoft.com/office/drawing/2014/main" id="{F7D3CCFB-09BA-4A6D-866F-7B29C0178BBF}"/>
              </a:ext>
            </a:extLst>
          </p:cNvPr>
          <p:cNvSpPr>
            <a:spLocks noGrp="1"/>
          </p:cNvSpPr>
          <p:nvPr>
            <p:ph type="ftr" sz="quarter" idx="3"/>
          </p:nvPr>
        </p:nvSpPr>
        <p:spPr/>
        <p:txBody>
          <a:bodyPr/>
          <a:lstStyle/>
          <a:p>
            <a:r>
              <a:rPr lang="de-DE" altLang="de-DE"/>
              <a:t>BAG Sucht und Beratung, Fachtagung 20.09. - 22.09.2021 in Bad Tabarz/Thüringen</a:t>
            </a:r>
            <a:endParaRPr lang="de-DE" altLang="de-DE" dirty="0"/>
          </a:p>
        </p:txBody>
      </p:sp>
    </p:spTree>
    <p:extLst>
      <p:ext uri="{BB962C8B-B14F-4D97-AF65-F5344CB8AC3E}">
        <p14:creationId xmlns:p14="http://schemas.microsoft.com/office/powerpoint/2010/main" val="3896548538"/>
      </p:ext>
    </p:extLst>
  </p:cSld>
  <p:clrMapOvr>
    <a:masterClrMapping/>
  </p:clrMapOvr>
</p:sld>
</file>

<file path=ppt/theme/theme1.xml><?xml version="1.0" encoding="utf-8"?>
<a:theme xmlns:a="http://schemas.openxmlformats.org/drawingml/2006/main" name="BKA-Folienmaster">
  <a:themeElements>
    <a:clrScheme name="BKA_CorporateDesign_2018">
      <a:dk1>
        <a:sysClr val="windowText" lastClr="000000"/>
      </a:dk1>
      <a:lt1>
        <a:sysClr val="window" lastClr="FFFFFF"/>
      </a:lt1>
      <a:dk2>
        <a:srgbClr val="576164"/>
      </a:dk2>
      <a:lt2>
        <a:srgbClr val="BEC5C9"/>
      </a:lt2>
      <a:accent1>
        <a:srgbClr val="004B76"/>
      </a:accent1>
      <a:accent2>
        <a:srgbClr val="0077B6"/>
      </a:accent2>
      <a:accent3>
        <a:srgbClr val="80CDEC"/>
      </a:accent3>
      <a:accent4>
        <a:srgbClr val="C0003C"/>
      </a:accent4>
      <a:accent5>
        <a:srgbClr val="F7BB3D"/>
      </a:accent5>
      <a:accent6>
        <a:srgbClr val="F9E03A"/>
      </a:accent6>
      <a:hlink>
        <a:srgbClr val="004B76"/>
      </a:hlink>
      <a:folHlink>
        <a:srgbClr val="576164"/>
      </a:folHlink>
    </a:clrScheme>
    <a:fontScheme name="BKA_CorporateDesign_Schriften">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KA_PowerPoint_Folienmaster_16zu9_2019_V1.potx [Schreibgeschützt]" id="{1193B6A8-D1FB-4180-8488-213C69AB69EF}" vid="{7D46DE28-ED0C-4BCE-A665-8818D1C43C96}"/>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BKA_PowerPoint_Folienmaster_16zu9_2019_V1</Template>
  <TotalTime>0</TotalTime>
  <Words>1234</Words>
  <Application>Microsoft Office PowerPoint</Application>
  <PresentationFormat>Bildschirmpräsentation (16:9)</PresentationFormat>
  <Paragraphs>149</Paragraphs>
  <Slides>21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Wingdings</vt:lpstr>
      <vt:lpstr>BundesSerif Office</vt:lpstr>
      <vt:lpstr>Arial</vt:lpstr>
      <vt:lpstr>Calibri</vt:lpstr>
      <vt:lpstr>BundesSans Office</vt:lpstr>
      <vt:lpstr>BKA-Folienmaster</vt:lpstr>
      <vt:lpstr>Flutkatastrophe 2021</vt:lpstr>
      <vt:lpstr>Flutkatastrophe 2021 </vt:lpstr>
      <vt:lpstr>Flutkatastrophe 2021</vt:lpstr>
      <vt:lpstr>vor der Katastrophe </vt:lpstr>
      <vt:lpstr>Ausgangslage</vt:lpstr>
      <vt:lpstr>Chronologie</vt:lpstr>
      <vt:lpstr>BAO Flut</vt:lpstr>
      <vt:lpstr>Katastrophentag</vt:lpstr>
      <vt:lpstr>Erster Fall</vt:lpstr>
      <vt:lpstr>Zeitsprung Wochen nach der Katastrophe</vt:lpstr>
      <vt:lpstr>Das Bundeskriminalamt /ZV21  unterstützt seine von der Flutkatastrophe betroffenen Beschäftigten</vt:lpstr>
      <vt:lpstr>Montag, den, 19.07.21 </vt:lpstr>
      <vt:lpstr>Psychosoziale Unterstützung</vt:lpstr>
      <vt:lpstr>„letzter Fall“</vt:lpstr>
      <vt:lpstr>Blessem, letzter Fall</vt:lpstr>
      <vt:lpstr>Blessem,  letzter Fall, 4 Wochen nach der Flut</vt:lpstr>
      <vt:lpstr>Gegensatz Erft / Ahr /Bad Münstereifel </vt:lpstr>
      <vt:lpstr>Ergebnis</vt:lpstr>
      <vt:lpstr>Danke</vt:lpstr>
      <vt:lpstr>BAG Sucht </vt:lpstr>
      <vt:lpstr>Staatsakt Nürburgring</vt:lpstr>
    </vt:vector>
  </TitlesOfParts>
  <Company>BKA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Flutkatastrophe 2021</dc:title>
  <dc:creator>Philippi, Gertrud (BKA-ZV21-4)</dc:creator>
  <cp:lastModifiedBy>Philippi, Gertrud (BKA-ZV21-4)</cp:lastModifiedBy>
  <cp:revision>29</cp:revision>
  <cp:lastPrinted>2017-12-14T10:03:38Z</cp:lastPrinted>
  <dcterms:created xsi:type="dcterms:W3CDTF">2021-09-21T12:09:26Z</dcterms:created>
  <dcterms:modified xsi:type="dcterms:W3CDTF">2021-09-21T20:13:20Z</dcterms:modified>
</cp:coreProperties>
</file>