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76" r:id="rId3"/>
    <p:sldId id="27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90" r:id="rId12"/>
    <p:sldId id="278" r:id="rId13"/>
    <p:sldId id="259" r:id="rId14"/>
    <p:sldId id="260" r:id="rId15"/>
    <p:sldId id="262" r:id="rId16"/>
    <p:sldId id="265" r:id="rId17"/>
    <p:sldId id="294" r:id="rId18"/>
    <p:sldId id="267" r:id="rId19"/>
    <p:sldId id="291" r:id="rId20"/>
    <p:sldId id="292" r:id="rId21"/>
    <p:sldId id="293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76E"/>
    <a:srgbClr val="4B328C"/>
    <a:srgbClr val="53369A"/>
    <a:srgbClr val="5A5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3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85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0" u="none" dirty="0">
                <a:latin typeface="Arial" panose="020B0604020202020204" pitchFamily="34" charset="0"/>
                <a:cs typeface="Arial" panose="020B0604020202020204" pitchFamily="34" charset="0"/>
              </a:rPr>
              <a:t>Klienten</a:t>
            </a:r>
            <a:r>
              <a:rPr lang="de-DE" sz="1800" b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nach Hauptdiagnose</a:t>
            </a:r>
            <a:endParaRPr lang="de-DE" sz="1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Tabelle1!$B$4:$B$11</c:f>
              <c:strCache>
                <c:ptCount val="8"/>
                <c:pt idx="0">
                  <c:v>Alkohol</c:v>
                </c:pt>
                <c:pt idx="1">
                  <c:v>Crystal</c:v>
                </c:pt>
                <c:pt idx="2">
                  <c:v>Cannabis</c:v>
                </c:pt>
                <c:pt idx="3">
                  <c:v>Opioide</c:v>
                </c:pt>
                <c:pt idx="4">
                  <c:v>Pathologisches Glücksspiel</c:v>
                </c:pt>
                <c:pt idx="5">
                  <c:v>Medien</c:v>
                </c:pt>
                <c:pt idx="6">
                  <c:v>Kokain</c:v>
                </c:pt>
                <c:pt idx="7">
                  <c:v>Andere</c:v>
                </c:pt>
              </c:strCache>
            </c:strRef>
          </c:cat>
          <c:val>
            <c:numRef>
              <c:f>Tabelle1!$C$4:$C$11</c:f>
              <c:numCache>
                <c:formatCode>General</c:formatCode>
                <c:ptCount val="8"/>
                <c:pt idx="0">
                  <c:v>211</c:v>
                </c:pt>
                <c:pt idx="1">
                  <c:v>128</c:v>
                </c:pt>
                <c:pt idx="2">
                  <c:v>112</c:v>
                </c:pt>
                <c:pt idx="3">
                  <c:v>17</c:v>
                </c:pt>
                <c:pt idx="4">
                  <c:v>5</c:v>
                </c:pt>
                <c:pt idx="5">
                  <c:v>2</c:v>
                </c:pt>
                <c:pt idx="6">
                  <c:v>8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D-4EE8-A3D5-2E0CBDEE2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407144"/>
        <c:axId val="219407536"/>
      </c:barChart>
      <c:catAx>
        <c:axId val="21940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19407536"/>
        <c:crosses val="autoZero"/>
        <c:auto val="1"/>
        <c:lblAlgn val="ctr"/>
        <c:lblOffset val="100"/>
        <c:noMultiLvlLbl val="0"/>
      </c:catAx>
      <c:valAx>
        <c:axId val="21940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1940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Vermittler</a:t>
            </a:r>
            <a:r>
              <a:rPr lang="de-DE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in die Suchtberatungsstelle</a:t>
            </a:r>
            <a:endParaRPr lang="de-DE" sz="1800" b="0" i="0" u="none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6-4A92-8134-F762D9DD45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6-4A92-8134-F762D9DD45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36-4A92-8134-F762D9DD45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36-4A92-8134-F762D9DD45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36-4A92-8134-F762D9DD45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36-4A92-8134-F762D9DD45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36-4A92-8134-F762D9DD456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336-4A92-8134-F762D9DD456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336-4A92-8134-F762D9DD456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336-4A92-8134-F762D9DD456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336-4A92-8134-F762D9DD4562}"/>
              </c:ext>
            </c:extLst>
          </c:dPt>
          <c:cat>
            <c:strRef>
              <c:f>Tabelle2!$B$4:$B$14</c:f>
              <c:strCache>
                <c:ptCount val="11"/>
                <c:pt idx="0">
                  <c:v>Selbstmelder</c:v>
                </c:pt>
                <c:pt idx="1">
                  <c:v>Polizei/Justiz</c:v>
                </c:pt>
                <c:pt idx="2">
                  <c:v>Familie</c:v>
                </c:pt>
                <c:pt idx="3">
                  <c:v>Gesundheitswesen</c:v>
                </c:pt>
                <c:pt idx="4">
                  <c:v>Suchthilfe</c:v>
                </c:pt>
                <c:pt idx="5">
                  <c:v>Jugendamt</c:v>
                </c:pt>
                <c:pt idx="6">
                  <c:v>Arbeitgeber</c:v>
                </c:pt>
                <c:pt idx="7">
                  <c:v>Kostenträger</c:v>
                </c:pt>
                <c:pt idx="8">
                  <c:v>Beratungsdienste</c:v>
                </c:pt>
                <c:pt idx="9">
                  <c:v>Andere Ämter</c:v>
                </c:pt>
                <c:pt idx="10">
                  <c:v>Jobcenter</c:v>
                </c:pt>
              </c:strCache>
            </c:strRef>
          </c:cat>
          <c:val>
            <c:numRef>
              <c:f>Tabelle2!$C$4:$C$14</c:f>
              <c:numCache>
                <c:formatCode>General</c:formatCode>
                <c:ptCount val="11"/>
                <c:pt idx="0">
                  <c:v>210</c:v>
                </c:pt>
                <c:pt idx="1">
                  <c:v>55</c:v>
                </c:pt>
                <c:pt idx="2">
                  <c:v>29</c:v>
                </c:pt>
                <c:pt idx="3">
                  <c:v>28</c:v>
                </c:pt>
                <c:pt idx="4">
                  <c:v>27</c:v>
                </c:pt>
                <c:pt idx="5">
                  <c:v>13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9-4EDA-869F-669E0ADA1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0" u="none" dirty="0">
                <a:latin typeface="Arial" panose="020B0604020202020204" pitchFamily="34" charset="0"/>
                <a:cs typeface="Arial" panose="020B0604020202020204" pitchFamily="34" charset="0"/>
              </a:rPr>
              <a:t>Erwerbssituation</a:t>
            </a:r>
            <a:r>
              <a:rPr lang="de-DE" sz="1800" b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der Klient/Innen</a:t>
            </a:r>
            <a:endParaRPr lang="de-DE" sz="1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6672222222222228"/>
          <c:y val="2.3337222870478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Tabelle3!$B$4:$B$13</c:f>
              <c:strCache>
                <c:ptCount val="9"/>
                <c:pt idx="0">
                  <c:v>Azubi</c:v>
                </c:pt>
                <c:pt idx="1">
                  <c:v>Erwerbstätige</c:v>
                </c:pt>
                <c:pt idx="2">
                  <c:v>Elternzeit</c:v>
                </c:pt>
                <c:pt idx="3">
                  <c:v>ALG I</c:v>
                </c:pt>
                <c:pt idx="4">
                  <c:v>ALG II</c:v>
                </c:pt>
                <c:pt idx="5">
                  <c:v>Schüler/Student</c:v>
                </c:pt>
                <c:pt idx="6">
                  <c:v>Hausfrau</c:v>
                </c:pt>
                <c:pt idx="7">
                  <c:v>Rentner</c:v>
                </c:pt>
                <c:pt idx="8">
                  <c:v>Sonstige</c:v>
                </c:pt>
              </c:strCache>
            </c:strRef>
          </c:cat>
          <c:val>
            <c:numRef>
              <c:f>Tabelle3!$D$4:$D$13</c:f>
              <c:numCache>
                <c:formatCode>General</c:formatCode>
                <c:ptCount val="10"/>
                <c:pt idx="0">
                  <c:v>7</c:v>
                </c:pt>
                <c:pt idx="1">
                  <c:v>43</c:v>
                </c:pt>
                <c:pt idx="2">
                  <c:v>2</c:v>
                </c:pt>
                <c:pt idx="3">
                  <c:v>6</c:v>
                </c:pt>
                <c:pt idx="4">
                  <c:v>28</c:v>
                </c:pt>
                <c:pt idx="5">
                  <c:v>4</c:v>
                </c:pt>
                <c:pt idx="6">
                  <c:v>1</c:v>
                </c:pt>
                <c:pt idx="7">
                  <c:v>7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5-4CAE-938D-3096A7653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401656"/>
        <c:axId val="219403224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Tabelle3!$B$4:$B$13</c15:sqref>
                        </c15:formulaRef>
                      </c:ext>
                    </c:extLst>
                    <c:strCache>
                      <c:ptCount val="9"/>
                      <c:pt idx="0">
                        <c:v>Azubi</c:v>
                      </c:pt>
                      <c:pt idx="1">
                        <c:v>Erwerbstätige</c:v>
                      </c:pt>
                      <c:pt idx="2">
                        <c:v>Elternzeit</c:v>
                      </c:pt>
                      <c:pt idx="3">
                        <c:v>ALG I</c:v>
                      </c:pt>
                      <c:pt idx="4">
                        <c:v>ALG II</c:v>
                      </c:pt>
                      <c:pt idx="5">
                        <c:v>Schüler/Student</c:v>
                      </c:pt>
                      <c:pt idx="6">
                        <c:v>Hausfrau</c:v>
                      </c:pt>
                      <c:pt idx="7">
                        <c:v>Rentner</c:v>
                      </c:pt>
                      <c:pt idx="8">
                        <c:v>Sonstige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Tabelle3!$C$4:$C$13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4E5-4CAE-938D-3096A7653E77}"/>
                  </c:ext>
                </c:extLst>
              </c15:ser>
            </c15:filteredBarSeries>
          </c:ext>
        </c:extLst>
      </c:bar3DChart>
      <c:catAx>
        <c:axId val="21940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19403224"/>
        <c:crosses val="autoZero"/>
        <c:auto val="1"/>
        <c:lblAlgn val="ctr"/>
        <c:lblOffset val="100"/>
        <c:noMultiLvlLbl val="0"/>
      </c:catAx>
      <c:valAx>
        <c:axId val="21940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1940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0" u="none">
                <a:latin typeface="Arial" panose="020B0604020202020204" pitchFamily="34" charset="0"/>
                <a:cs typeface="Arial" panose="020B0604020202020204" pitchFamily="34" charset="0"/>
              </a:rPr>
              <a:t>Hauptdiagnose</a:t>
            </a:r>
            <a:r>
              <a:rPr lang="de-DE" sz="1800" b="0" u="none" baseline="0">
                <a:latin typeface="Arial" panose="020B0604020202020204" pitchFamily="34" charset="0"/>
                <a:cs typeface="Arial" panose="020B0604020202020204" pitchFamily="34" charset="0"/>
              </a:rPr>
              <a:t> der Klient/Innen der Suchtberatungsstelle 2020 in den Altersgruppen</a:t>
            </a:r>
            <a:endParaRPr lang="de-DE" sz="1800" b="0" u="none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Tabelle4!$B$5</c:f>
              <c:strCache>
                <c:ptCount val="1"/>
                <c:pt idx="0">
                  <c:v>Alkohol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Tabelle4!$C$4:$I$4</c:f>
              <c:strCache>
                <c:ptCount val="7"/>
                <c:pt idx="0">
                  <c:v>14-21</c:v>
                </c:pt>
                <c:pt idx="1">
                  <c:v>22-30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71-75</c:v>
                </c:pt>
              </c:strCache>
            </c:strRef>
          </c:cat>
          <c:val>
            <c:numRef>
              <c:f>Tabelle4!$C$5:$I$5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35</c:v>
                </c:pt>
                <c:pt idx="3">
                  <c:v>45</c:v>
                </c:pt>
                <c:pt idx="4">
                  <c:v>58</c:v>
                </c:pt>
                <c:pt idx="5">
                  <c:v>36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8-4305-A112-F66BB9D75FAA}"/>
            </c:ext>
          </c:extLst>
        </c:ser>
        <c:ser>
          <c:idx val="1"/>
          <c:order val="1"/>
          <c:tx>
            <c:strRef>
              <c:f>Tabelle4!$B$6</c:f>
              <c:strCache>
                <c:ptCount val="1"/>
                <c:pt idx="0">
                  <c:v>Crystal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Tabelle4!$C$4:$I$4</c:f>
              <c:strCache>
                <c:ptCount val="7"/>
                <c:pt idx="0">
                  <c:v>14-21</c:v>
                </c:pt>
                <c:pt idx="1">
                  <c:v>22-30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71-75</c:v>
                </c:pt>
              </c:strCache>
            </c:strRef>
          </c:cat>
          <c:val>
            <c:numRef>
              <c:f>Tabelle4!$C$6:$I$6</c:f>
              <c:numCache>
                <c:formatCode>General</c:formatCode>
                <c:ptCount val="7"/>
                <c:pt idx="0">
                  <c:v>9</c:v>
                </c:pt>
                <c:pt idx="1">
                  <c:v>28</c:v>
                </c:pt>
                <c:pt idx="2">
                  <c:v>58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8-4305-A112-F66BB9D75FAA}"/>
            </c:ext>
          </c:extLst>
        </c:ser>
        <c:ser>
          <c:idx val="2"/>
          <c:order val="2"/>
          <c:tx>
            <c:strRef>
              <c:f>Tabelle4!$B$7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Tabelle4!$C$4:$I$4</c:f>
              <c:strCache>
                <c:ptCount val="7"/>
                <c:pt idx="0">
                  <c:v>14-21</c:v>
                </c:pt>
                <c:pt idx="1">
                  <c:v>22-30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71-75</c:v>
                </c:pt>
              </c:strCache>
            </c:strRef>
          </c:cat>
          <c:val>
            <c:numRef>
              <c:f>Tabelle4!$C$7:$I$7</c:f>
              <c:numCache>
                <c:formatCode>General</c:formatCode>
                <c:ptCount val="7"/>
                <c:pt idx="0">
                  <c:v>43</c:v>
                </c:pt>
                <c:pt idx="1">
                  <c:v>23</c:v>
                </c:pt>
                <c:pt idx="2">
                  <c:v>22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8-4305-A112-F66BB9D75FAA}"/>
            </c:ext>
          </c:extLst>
        </c:ser>
        <c:ser>
          <c:idx val="3"/>
          <c:order val="3"/>
          <c:tx>
            <c:strRef>
              <c:f>Tabelle4!$B$8</c:f>
              <c:strCache>
                <c:ptCount val="1"/>
                <c:pt idx="0">
                  <c:v>Opioide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Tabelle4!$C$4:$I$4</c:f>
              <c:strCache>
                <c:ptCount val="7"/>
                <c:pt idx="0">
                  <c:v>14-21</c:v>
                </c:pt>
                <c:pt idx="1">
                  <c:v>22-30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71-75</c:v>
                </c:pt>
              </c:strCache>
            </c:strRef>
          </c:cat>
          <c:val>
            <c:numRef>
              <c:f>Tabelle4!$C$8:$I$8</c:f>
              <c:numCache>
                <c:formatCode>General</c:formatCode>
                <c:ptCount val="7"/>
                <c:pt idx="2">
                  <c:v>10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58-4305-A112-F66BB9D75FAA}"/>
            </c:ext>
          </c:extLst>
        </c:ser>
        <c:ser>
          <c:idx val="4"/>
          <c:order val="4"/>
          <c:tx>
            <c:strRef>
              <c:f>Tabelle4!$B$9</c:f>
              <c:strCache>
                <c:ptCount val="1"/>
                <c:pt idx="0">
                  <c:v>Kokain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Tabelle4!$C$4:$I$4</c:f>
              <c:strCache>
                <c:ptCount val="7"/>
                <c:pt idx="0">
                  <c:v>14-21</c:v>
                </c:pt>
                <c:pt idx="1">
                  <c:v>22-30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71-75</c:v>
                </c:pt>
              </c:strCache>
            </c:strRef>
          </c:cat>
          <c:val>
            <c:numRef>
              <c:f>Tabelle4!$C$9:$I$9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58-4305-A112-F66BB9D75FAA}"/>
            </c:ext>
          </c:extLst>
        </c:ser>
        <c:ser>
          <c:idx val="5"/>
          <c:order val="5"/>
          <c:tx>
            <c:strRef>
              <c:f>Tabelle4!$B$10</c:f>
              <c:strCache>
                <c:ptCount val="1"/>
                <c:pt idx="0">
                  <c:v>path.Spielen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Tabelle4!$C$4:$I$4</c:f>
              <c:strCache>
                <c:ptCount val="7"/>
                <c:pt idx="0">
                  <c:v>14-21</c:v>
                </c:pt>
                <c:pt idx="1">
                  <c:v>22-30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71-75</c:v>
                </c:pt>
              </c:strCache>
            </c:strRef>
          </c:cat>
          <c:val>
            <c:numRef>
              <c:f>Tabelle4!$C$10:$I$10</c:f>
              <c:numCache>
                <c:formatCode>General</c:formatCode>
                <c:ptCount val="7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58-4305-A112-F66BB9D75FAA}"/>
            </c:ext>
          </c:extLst>
        </c:ser>
        <c:ser>
          <c:idx val="6"/>
          <c:order val="6"/>
          <c:tx>
            <c:strRef>
              <c:f>Tabelle4!$B$11</c:f>
              <c:strCache>
                <c:ptCount val="1"/>
                <c:pt idx="0">
                  <c:v>Medien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Tabelle4!$C$4:$I$4</c:f>
              <c:strCache>
                <c:ptCount val="7"/>
                <c:pt idx="0">
                  <c:v>14-21</c:v>
                </c:pt>
                <c:pt idx="1">
                  <c:v>22-30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71-75</c:v>
                </c:pt>
              </c:strCache>
            </c:strRef>
          </c:cat>
          <c:val>
            <c:numRef>
              <c:f>Tabelle4!$C$11:$I$11</c:f>
              <c:numCache>
                <c:formatCode>General</c:formatCode>
                <c:ptCount val="7"/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58-4305-A112-F66BB9D75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406360"/>
        <c:axId val="219407928"/>
      </c:barChart>
      <c:catAx>
        <c:axId val="21940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19407928"/>
        <c:crosses val="autoZero"/>
        <c:auto val="1"/>
        <c:lblAlgn val="ctr"/>
        <c:lblOffset val="100"/>
        <c:noMultiLvlLbl val="0"/>
      </c:catAx>
      <c:valAx>
        <c:axId val="21940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1940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0" u="none">
                <a:latin typeface="Arial" panose="020B0604020202020204" pitchFamily="34" charset="0"/>
                <a:cs typeface="Arial" panose="020B0604020202020204" pitchFamily="34" charset="0"/>
              </a:rPr>
              <a:t>Aktuelles</a:t>
            </a:r>
            <a:r>
              <a:rPr lang="de-DE" sz="1800" b="0" u="none" baseline="0">
                <a:latin typeface="Arial" panose="020B0604020202020204" pitchFamily="34" charset="0"/>
                <a:cs typeface="Arial" panose="020B0604020202020204" pitchFamily="34" charset="0"/>
              </a:rPr>
              <a:t> Alter bei Betreuungsbeginn</a:t>
            </a:r>
            <a:endParaRPr lang="de-DE" sz="1800" b="0" u="none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Tabelle5!$C$4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Tabelle5!$B$5:$B$11</c:f>
              <c:strCache>
                <c:ptCount val="7"/>
                <c:pt idx="0">
                  <c:v>14-21</c:v>
                </c:pt>
                <c:pt idx="1">
                  <c:v>22-30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71-75</c:v>
                </c:pt>
              </c:strCache>
            </c:strRef>
          </c:cat>
          <c:val>
            <c:numRef>
              <c:f>Tabelle5!$C$5:$C$11</c:f>
              <c:numCache>
                <c:formatCode>General</c:formatCode>
                <c:ptCount val="7"/>
                <c:pt idx="0">
                  <c:v>60</c:v>
                </c:pt>
                <c:pt idx="1">
                  <c:v>63</c:v>
                </c:pt>
                <c:pt idx="2">
                  <c:v>136</c:v>
                </c:pt>
                <c:pt idx="3">
                  <c:v>67</c:v>
                </c:pt>
                <c:pt idx="4">
                  <c:v>69</c:v>
                </c:pt>
                <c:pt idx="5">
                  <c:v>42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34-4181-8627-BA8C0FF67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15768"/>
        <c:axId val="119009744"/>
      </c:barChart>
      <c:catAx>
        <c:axId val="11891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9009744"/>
        <c:crosses val="autoZero"/>
        <c:auto val="1"/>
        <c:lblAlgn val="ctr"/>
        <c:lblOffset val="100"/>
        <c:noMultiLvlLbl val="0"/>
      </c:catAx>
      <c:valAx>
        <c:axId val="11900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891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0" u="none">
                <a:latin typeface="Arial" panose="020B0604020202020204" pitchFamily="34" charset="0"/>
                <a:cs typeface="Arial" panose="020B0604020202020204" pitchFamily="34" charset="0"/>
              </a:rPr>
              <a:t>Anzahl mind.-jähriger Kinder der Familien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Tabelle6!$C$3:$C$4</c:f>
              <c:strCache>
                <c:ptCount val="2"/>
                <c:pt idx="1">
                  <c:v>Anzahl mind.-jähriger Kinder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Tabelle6!$B$5:$B$9</c:f>
              <c:numCache>
                <c:formatCode>General</c:formatCode>
                <c:ptCount val="5"/>
                <c:pt idx="0">
                  <c:v>67</c:v>
                </c:pt>
                <c:pt idx="1">
                  <c:v>45</c:v>
                </c:pt>
                <c:pt idx="2">
                  <c:v>17</c:v>
                </c:pt>
                <c:pt idx="3">
                  <c:v>5</c:v>
                </c:pt>
                <c:pt idx="4">
                  <c:v>1</c:v>
                </c:pt>
              </c:numCache>
            </c:numRef>
          </c:cat>
          <c:val>
            <c:numRef>
              <c:f>Tabelle6!$C$5:$C$9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4-41A0-9960-22332E9E3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150224"/>
        <c:axId val="22314630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Tabelle6!$D$3:$D$4</c15:sqref>
                        </c15:formulaRef>
                      </c:ext>
                    </c:extLst>
                    <c:strCache>
                      <c:ptCount val="2"/>
                      <c:pt idx="1">
                        <c:v>Anzahl mind.-jähriger Kinder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Tabelle6!$B$5:$B$9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67</c:v>
                      </c:pt>
                      <c:pt idx="1">
                        <c:v>45</c:v>
                      </c:pt>
                      <c:pt idx="2">
                        <c:v>17</c:v>
                      </c:pt>
                      <c:pt idx="3">
                        <c:v>5</c:v>
                      </c:pt>
                      <c:pt idx="4">
                        <c:v>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Tabelle6!$D$5:$D$9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B74-41A0-9960-22332E9E3335}"/>
                  </c:ext>
                </c:extLst>
              </c15:ser>
            </c15:filteredBarSeries>
          </c:ext>
        </c:extLst>
      </c:barChart>
      <c:catAx>
        <c:axId val="2231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23146304"/>
        <c:crosses val="autoZero"/>
        <c:auto val="1"/>
        <c:lblAlgn val="ctr"/>
        <c:lblOffset val="100"/>
        <c:noMultiLvlLbl val="0"/>
      </c:catAx>
      <c:valAx>
        <c:axId val="22314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2315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0" u="none">
                <a:latin typeface="Arial" panose="020B0604020202020204" pitchFamily="34" charset="0"/>
                <a:cs typeface="Arial" panose="020B0604020202020204" pitchFamily="34" charset="0"/>
              </a:rPr>
              <a:t>Unterschiedliche</a:t>
            </a:r>
            <a:r>
              <a:rPr lang="en-US" sz="1800" b="0" u="none" baseline="0">
                <a:latin typeface="Arial" panose="020B0604020202020204" pitchFamily="34" charset="0"/>
                <a:cs typeface="Arial" panose="020B0604020202020204" pitchFamily="34" charset="0"/>
              </a:rPr>
              <a:t> Lebenswelten der Kinder aus suchtkranken Familien</a:t>
            </a:r>
            <a:endParaRPr lang="en-US" sz="1800" b="0" u="none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13888888888889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Tabelle7!$C$3:$C$4</c:f>
              <c:strCache>
                <c:ptCount val="2"/>
                <c:pt idx="1">
                  <c:v>im HH leben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Tabelle7!$B$5:$B$8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Tabelle7!$C$5:$C$8</c:f>
              <c:numCache>
                <c:formatCode>General</c:formatCode>
                <c:ptCount val="4"/>
                <c:pt idx="0">
                  <c:v>44</c:v>
                </c:pt>
                <c:pt idx="1">
                  <c:v>26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0-447E-91D3-B6B9274CA075}"/>
            </c:ext>
          </c:extLst>
        </c:ser>
        <c:ser>
          <c:idx val="1"/>
          <c:order val="1"/>
          <c:tx>
            <c:strRef>
              <c:f>Tabelle7!$D$3:$D$4</c:f>
              <c:strCache>
                <c:ptCount val="2"/>
                <c:pt idx="1">
                  <c:v>Fremdunterbringung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Tabelle7!$B$5:$B$8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Tabelle7!$D$5:$D$8</c:f>
              <c:numCache>
                <c:formatCode>General</c:formatCode>
                <c:ptCount val="4"/>
                <c:pt idx="0">
                  <c:v>38</c:v>
                </c:pt>
                <c:pt idx="1">
                  <c:v>28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0-447E-91D3-B6B9274CA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151792"/>
        <c:axId val="223151400"/>
      </c:barChart>
      <c:catAx>
        <c:axId val="22315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23151400"/>
        <c:crosses val="autoZero"/>
        <c:auto val="1"/>
        <c:lblAlgn val="ctr"/>
        <c:lblOffset val="100"/>
        <c:noMultiLvlLbl val="0"/>
      </c:catAx>
      <c:valAx>
        <c:axId val="223151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2315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Tabelle11!$C$3:$C$4</c:f>
              <c:strCache>
                <c:ptCount val="2"/>
                <c:pt idx="1">
                  <c:v>Klient/Innen Aufteilung nach Geschlecht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Tabelle11!$B$5:$B$6</c:f>
              <c:strCache>
                <c:ptCount val="2"/>
                <c:pt idx="0">
                  <c:v>männlich</c:v>
                </c:pt>
                <c:pt idx="1">
                  <c:v>weiblich</c:v>
                </c:pt>
              </c:strCache>
            </c:strRef>
          </c:cat>
          <c:val>
            <c:numRef>
              <c:f>Tabelle11!$C$5:$C$6</c:f>
              <c:numCache>
                <c:formatCode>General</c:formatCode>
                <c:ptCount val="2"/>
                <c:pt idx="0">
                  <c:v>412</c:v>
                </c:pt>
                <c:pt idx="1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B-4844-87B5-0FD4CEB96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008960"/>
        <c:axId val="119007000"/>
      </c:barChart>
      <c:catAx>
        <c:axId val="1190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9007000"/>
        <c:crosses val="autoZero"/>
        <c:auto val="1"/>
        <c:lblAlgn val="ctr"/>
        <c:lblOffset val="100"/>
        <c:noMultiLvlLbl val="0"/>
      </c:catAx>
      <c:valAx>
        <c:axId val="11900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900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4864F-F24E-0D4F-8925-2BDF78261EC8}" type="datetimeFigureOut">
              <a:rPr lang="de-DE" smtClean="0"/>
              <a:pPr/>
              <a:t>17.09.2021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B1804-7E4B-8B4C-A729-AAEC9AAEE19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816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87EA5-B07B-40BF-8E80-D8E2754F29BE}" type="datetimeFigureOut">
              <a:rPr lang="de-DE" smtClean="0"/>
              <a:pPr/>
              <a:t>17.09.2021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75ED6-7184-480F-95E6-3B8822CF5A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4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5ED6-7184-480F-95E6-3B8822CF5AC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29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.pdf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6.pd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63705" y="411866"/>
            <a:ext cx="5002653" cy="2093653"/>
          </a:xfrm>
        </p:spPr>
        <p:txBody>
          <a:bodyPr lIns="0" tIns="0" rIns="0" bIns="0" anchor="b" anchorCtr="0">
            <a:noAutofit/>
          </a:bodyPr>
          <a:lstStyle>
            <a:lvl1pPr algn="r">
              <a:lnSpc>
                <a:spcPts val="4300"/>
              </a:lnSpc>
              <a:defRPr sz="4000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63705" y="2548424"/>
            <a:ext cx="5002653" cy="1947376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2800"/>
              </a:lnSpc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4495800"/>
            <a:ext cx="2692400" cy="177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06701" y="26457"/>
            <a:ext cx="381000" cy="6831543"/>
          </a:xfrm>
          <a:prstGeom prst="rect">
            <a:avLst/>
          </a:prstGeom>
        </p:spPr>
      </p:pic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149225" y="3333750"/>
            <a:ext cx="8864600" cy="33782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6">
            <a:lum bright="-5000"/>
          </a:blip>
          <a:stretch>
            <a:fillRect/>
          </a:stretch>
        </p:blipFill>
        <p:spPr>
          <a:xfrm>
            <a:off x="-112295" y="1702098"/>
            <a:ext cx="9360569" cy="1631545"/>
          </a:xfrm>
          <a:prstGeom prst="rect">
            <a:avLst/>
          </a:prstGeom>
        </p:spPr>
      </p:pic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164223" y="2628111"/>
            <a:ext cx="6579623" cy="6771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100"/>
              </a:lnSpc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164223" y="1816747"/>
            <a:ext cx="6579624" cy="811364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ts val="3500"/>
              </a:lnSpc>
              <a:defRPr sz="3000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257805" y="377078"/>
            <a:ext cx="1325278" cy="876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 userDrawn="1"/>
        </p:nvSpPr>
        <p:spPr>
          <a:xfrm>
            <a:off x="-104273" y="639790"/>
            <a:ext cx="5720274" cy="973667"/>
          </a:xfrm>
          <a:prstGeom prst="roundRect">
            <a:avLst>
              <a:gd name="adj" fmla="val 4348"/>
            </a:avLst>
          </a:prstGeom>
          <a:solidFill>
            <a:srgbClr val="3C276E"/>
          </a:solidFill>
          <a:ln w="0"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endParaRPr lang="de-DE" sz="2000" dirty="0">
              <a:latin typeface="Arial"/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8267" y="2195512"/>
            <a:ext cx="4478866" cy="3995539"/>
          </a:xfrm>
        </p:spPr>
        <p:txBody>
          <a:bodyPr lIns="0" tIns="0" rIns="0" bIns="0" numCol="2" spcCol="18000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948267" y="838206"/>
            <a:ext cx="4478866" cy="38100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000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948267" y="1219206"/>
            <a:ext cx="4478866" cy="3555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57805" y="754730"/>
            <a:ext cx="1325278" cy="876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 userDrawn="1"/>
        </p:nvSpPr>
        <p:spPr>
          <a:xfrm>
            <a:off x="-110067" y="639790"/>
            <a:ext cx="5726068" cy="973667"/>
          </a:xfrm>
          <a:prstGeom prst="roundRect">
            <a:avLst>
              <a:gd name="adj" fmla="val 4348"/>
            </a:avLst>
          </a:prstGeom>
          <a:solidFill>
            <a:srgbClr val="3C276E"/>
          </a:solidFill>
          <a:ln w="0"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 marL="0" algn="l" defTabSz="457200" rtl="0" eaLnBrk="1" latinLnBrk="0" hangingPunct="1"/>
            <a:endParaRPr lang="de-DE" sz="2000" kern="120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948267" y="2195512"/>
            <a:ext cx="4478866" cy="3995539"/>
          </a:xfrm>
        </p:spPr>
        <p:txBody>
          <a:bodyPr lIns="0" tIns="0" rIns="0" bIns="0" numCol="2" spcCol="18000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948267" y="838206"/>
            <a:ext cx="4478866" cy="38100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000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3"/>
          </p:nvPr>
        </p:nvSpPr>
        <p:spPr>
          <a:xfrm>
            <a:off x="948267" y="1219206"/>
            <a:ext cx="4478866" cy="3555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747199" y="2195513"/>
            <a:ext cx="2257888" cy="39957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57805" y="754730"/>
            <a:ext cx="1325278" cy="876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 userDrawn="1"/>
        </p:nvSpPr>
        <p:spPr>
          <a:xfrm>
            <a:off x="-110067" y="639790"/>
            <a:ext cx="5726068" cy="973667"/>
          </a:xfrm>
          <a:prstGeom prst="roundRect">
            <a:avLst>
              <a:gd name="adj" fmla="val 4348"/>
            </a:avLst>
          </a:prstGeom>
          <a:solidFill>
            <a:srgbClr val="3C276E"/>
          </a:solidFill>
          <a:ln w="0"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 marL="0" algn="l" defTabSz="457200" rtl="0" eaLnBrk="1" latinLnBrk="0" hangingPunct="1"/>
            <a:endParaRPr lang="de-DE" sz="2000" kern="120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48267" y="2195512"/>
            <a:ext cx="4478866" cy="3995539"/>
          </a:xfrm>
        </p:spPr>
        <p:txBody>
          <a:bodyPr lIns="0" tIns="0" rIns="0" bIns="0" numCol="1" spcCol="18000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3C276E"/>
              </a:buClr>
              <a:buFont typeface="Arial"/>
              <a:buChar char="•"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Clr>
                <a:srgbClr val="3C276E"/>
              </a:buClr>
              <a:buFont typeface="Arial"/>
              <a:buChar char="•"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buClr>
                <a:srgbClr val="3C276E"/>
              </a:buClr>
              <a:buFont typeface="Arial"/>
              <a:buChar char="•"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buClr>
                <a:srgbClr val="3C276E"/>
              </a:buClr>
              <a:buFont typeface="Arial"/>
              <a:buChar char="•"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buClr>
                <a:srgbClr val="3C276E"/>
              </a:buClr>
              <a:buFont typeface="Arial"/>
              <a:buChar char="•"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 Mastertextformat bearbeiten</a:t>
            </a:r>
          </a:p>
          <a:p>
            <a:pPr lvl="1"/>
            <a:r>
              <a:rPr lang="de-DE" dirty="0"/>
              <a:t> Zweite Ebene</a:t>
            </a:r>
          </a:p>
          <a:p>
            <a:pPr lvl="2"/>
            <a:r>
              <a:rPr lang="de-DE" dirty="0"/>
              <a:t> Dritte Ebene </a:t>
            </a:r>
          </a:p>
          <a:p>
            <a:pPr lvl="3"/>
            <a:r>
              <a:rPr lang="de-DE" dirty="0"/>
              <a:t> Vierte Ebene</a:t>
            </a:r>
          </a:p>
          <a:p>
            <a:pPr lvl="4"/>
            <a:r>
              <a:rPr lang="de-DE" dirty="0"/>
              <a:t> Fünfte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948267" y="838206"/>
            <a:ext cx="4478866" cy="38100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000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948267" y="1219206"/>
            <a:ext cx="4478866" cy="3555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57805" y="754730"/>
            <a:ext cx="1325278" cy="87630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 userDrawn="1"/>
        </p:nvSpPr>
        <p:spPr>
          <a:xfrm>
            <a:off x="-110067" y="639790"/>
            <a:ext cx="5726068" cy="973667"/>
          </a:xfrm>
          <a:prstGeom prst="roundRect">
            <a:avLst>
              <a:gd name="adj" fmla="val 4348"/>
            </a:avLst>
          </a:prstGeom>
          <a:solidFill>
            <a:srgbClr val="3C276E"/>
          </a:solidFill>
          <a:ln w="0"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 marL="0" algn="l" defTabSz="457200" rtl="0" eaLnBrk="1" latinLnBrk="0" hangingPunct="1"/>
            <a:endParaRPr lang="de-DE" sz="2000" kern="120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48267" y="2195512"/>
            <a:ext cx="4478866" cy="3995539"/>
          </a:xfrm>
        </p:spPr>
        <p:txBody>
          <a:bodyPr lIns="0" tIns="0" rIns="0" bIns="0" numCol="1" spcCol="18000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3C276E"/>
              </a:buClr>
              <a:buFont typeface="Arial"/>
              <a:buChar char="•"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Clr>
                <a:srgbClr val="3C276E"/>
              </a:buClr>
              <a:buFont typeface="Arial"/>
              <a:buChar char="•"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buClr>
                <a:srgbClr val="3C276E"/>
              </a:buClr>
              <a:buFont typeface="Arial"/>
              <a:buChar char="•"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buClr>
                <a:srgbClr val="3C276E"/>
              </a:buClr>
              <a:buFont typeface="Arial"/>
              <a:buChar char="•"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buClr>
                <a:srgbClr val="3C276E"/>
              </a:buClr>
              <a:buFont typeface="Arial"/>
              <a:buChar char="•"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 Mastertextformat bearbeiten</a:t>
            </a:r>
          </a:p>
          <a:p>
            <a:pPr lvl="1"/>
            <a:r>
              <a:rPr lang="de-DE" dirty="0"/>
              <a:t> Zweite Ebene</a:t>
            </a:r>
          </a:p>
          <a:p>
            <a:pPr lvl="2"/>
            <a:r>
              <a:rPr lang="de-DE" dirty="0"/>
              <a:t> Dritte Ebene </a:t>
            </a:r>
          </a:p>
          <a:p>
            <a:pPr lvl="3"/>
            <a:r>
              <a:rPr lang="de-DE" dirty="0"/>
              <a:t> Vierte Ebene</a:t>
            </a:r>
          </a:p>
          <a:p>
            <a:pPr lvl="4"/>
            <a:r>
              <a:rPr lang="de-DE" dirty="0"/>
              <a:t> Fünfte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948267" y="838206"/>
            <a:ext cx="4478866" cy="38100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000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948267" y="1219206"/>
            <a:ext cx="4478866" cy="3555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747199" y="2195513"/>
            <a:ext cx="2257888" cy="39957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57805" y="754730"/>
            <a:ext cx="1325278" cy="876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 userDrawn="1"/>
        </p:nvSpPr>
        <p:spPr>
          <a:xfrm>
            <a:off x="-110067" y="639790"/>
            <a:ext cx="5726068" cy="973667"/>
          </a:xfrm>
          <a:prstGeom prst="roundRect">
            <a:avLst>
              <a:gd name="adj" fmla="val 4348"/>
            </a:avLst>
          </a:prstGeom>
          <a:solidFill>
            <a:srgbClr val="3C276E"/>
          </a:solidFill>
          <a:ln w="0"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 marL="0" algn="l" defTabSz="457200" rtl="0" eaLnBrk="1" latinLnBrk="0" hangingPunct="1"/>
            <a:endParaRPr lang="de-DE" sz="2000" kern="120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948267" y="2195512"/>
            <a:ext cx="3373469" cy="3995539"/>
          </a:xfrm>
        </p:spPr>
        <p:txBody>
          <a:bodyPr lIns="0" tIns="0" rIns="0" bIns="0" numCol="2" spcCol="18000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4"/>
          </p:nvPr>
        </p:nvSpPr>
        <p:spPr>
          <a:xfrm>
            <a:off x="4520314" y="2195512"/>
            <a:ext cx="3373469" cy="3995539"/>
          </a:xfrm>
        </p:spPr>
        <p:txBody>
          <a:bodyPr lIns="0" tIns="0" rIns="0" bIns="0" numCol="2" spcCol="18000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948267" y="838206"/>
            <a:ext cx="4478866" cy="38100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000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3"/>
          </p:nvPr>
        </p:nvSpPr>
        <p:spPr>
          <a:xfrm>
            <a:off x="948267" y="1219206"/>
            <a:ext cx="4478866" cy="3555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57805" y="754730"/>
            <a:ext cx="1325278" cy="876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 userDrawn="1"/>
        </p:nvSpPr>
        <p:spPr>
          <a:xfrm>
            <a:off x="-110067" y="639790"/>
            <a:ext cx="5726068" cy="973667"/>
          </a:xfrm>
          <a:prstGeom prst="roundRect">
            <a:avLst>
              <a:gd name="adj" fmla="val 4348"/>
            </a:avLst>
          </a:prstGeom>
          <a:solidFill>
            <a:srgbClr val="3C276E"/>
          </a:solidFill>
          <a:ln w="0"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 marL="0" algn="l" defTabSz="457200" rtl="0" eaLnBrk="1" latinLnBrk="0" hangingPunct="1"/>
            <a:endParaRPr lang="de-DE" sz="2000" kern="120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948267" y="838206"/>
            <a:ext cx="4478866" cy="38100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000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948267" y="1219206"/>
            <a:ext cx="4478866" cy="3555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57805" y="754730"/>
            <a:ext cx="1325278" cy="876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 userDrawn="1"/>
        </p:nvSpPr>
        <p:spPr>
          <a:xfrm>
            <a:off x="-110067" y="687916"/>
            <a:ext cx="5726068" cy="973667"/>
          </a:xfrm>
          <a:prstGeom prst="roundRect">
            <a:avLst>
              <a:gd name="adj" fmla="val 4348"/>
            </a:avLst>
          </a:prstGeom>
          <a:solidFill>
            <a:srgbClr val="3C276E"/>
          </a:solidFill>
          <a:ln w="0"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 marL="0" algn="l" defTabSz="457200" rtl="0" eaLnBrk="1" latinLnBrk="0" hangingPunct="1"/>
            <a:endParaRPr lang="de-DE" sz="2000" kern="120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9883" y="2343768"/>
            <a:ext cx="2743200" cy="566738"/>
          </a:xfrm>
        </p:spPr>
        <p:txBody>
          <a:bodyPr lIns="0" tIns="0" rIns="0" bIns="0" anchor="b"/>
          <a:lstStyle>
            <a:lvl1pPr algn="l">
              <a:defRPr sz="1300" b="1" i="0">
                <a:solidFill>
                  <a:srgbClr val="5A5A59"/>
                </a:solidFill>
                <a:latin typeface="Arial Bold"/>
                <a:cs typeface="Arial Bold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48267" y="2370225"/>
            <a:ext cx="4478866" cy="3438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948267" y="838206"/>
            <a:ext cx="4478866" cy="381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sz="2000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j-ea"/>
                <a:cs typeface="Arial Bold"/>
              </a:rPr>
              <a:t>Mastertitelformat bearbeiten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j-ea"/>
              <a:cs typeface="Arial Bold"/>
            </a:endParaRPr>
          </a:p>
        </p:txBody>
      </p:sp>
      <p:sp>
        <p:nvSpPr>
          <p:cNvPr id="11" name="Untertitel 2"/>
          <p:cNvSpPr>
            <a:spLocks noGrp="1"/>
          </p:cNvSpPr>
          <p:nvPr>
            <p:ph type="subTitle" idx="13"/>
          </p:nvPr>
        </p:nvSpPr>
        <p:spPr>
          <a:xfrm>
            <a:off x="948267" y="1219206"/>
            <a:ext cx="4478866" cy="3555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4"/>
          </p:nvPr>
        </p:nvSpPr>
        <p:spPr>
          <a:xfrm>
            <a:off x="5839883" y="2936964"/>
            <a:ext cx="2743200" cy="2871504"/>
          </a:xfrm>
        </p:spPr>
        <p:txBody>
          <a:bodyPr lIns="0" tIns="0" rIns="0" bIns="0" numCol="2" spcCol="18000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2pPr>
            <a:lvl3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4pPr>
            <a:lvl5pPr marL="0" indent="0">
              <a:lnSpc>
                <a:spcPts val="1600"/>
              </a:lnSpc>
              <a:spcBef>
                <a:spcPts val="0"/>
              </a:spcBef>
              <a:defRPr sz="1300" b="0" i="0">
                <a:solidFill>
                  <a:srgbClr val="5A5A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57805" y="754730"/>
            <a:ext cx="1325278" cy="8763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EC97-EF20-374F-B267-6B7DA93CF3DB}" type="datetimeFigureOut">
              <a:rPr lang="de-DE" smtClean="0"/>
              <a:pPr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0C9E-EAFE-6E42-9535-8656D218F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52" r:id="rId7"/>
    <p:sldLayoutId id="2147483654" r:id="rId8"/>
    <p:sldLayoutId id="2147483657" r:id="rId9"/>
    <p:sldLayoutId id="2147483655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5741" y="411866"/>
            <a:ext cx="6980618" cy="2093653"/>
          </a:xfrm>
        </p:spPr>
        <p:txBody>
          <a:bodyPr/>
          <a:lstStyle/>
          <a:p>
            <a:r>
              <a:rPr lang="de-DE" dirty="0"/>
              <a:t>Zusammenarbeit zwischen regionaler Suchtberatung und betrieblicher Suchthilfe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63705" y="2548423"/>
            <a:ext cx="5002653" cy="2973145"/>
          </a:xfrm>
        </p:spPr>
        <p:txBody>
          <a:bodyPr/>
          <a:lstStyle/>
          <a:p>
            <a:pPr algn="ctr"/>
            <a:r>
              <a:rPr lang="de-DE" dirty="0"/>
              <a:t>                                   </a:t>
            </a:r>
          </a:p>
          <a:p>
            <a:r>
              <a:rPr lang="de-DE" dirty="0"/>
              <a:t>  Referent: </a:t>
            </a:r>
          </a:p>
          <a:p>
            <a:r>
              <a:rPr lang="de-DE" dirty="0"/>
              <a:t>Gerald Böhm</a:t>
            </a:r>
          </a:p>
          <a:p>
            <a:r>
              <a:rPr lang="de-DE" dirty="0"/>
              <a:t>Leiter Suchtberatungsstelle Kompass Eisenach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8266" y="838206"/>
            <a:ext cx="4565565" cy="381000"/>
          </a:xfrm>
        </p:spPr>
        <p:txBody>
          <a:bodyPr>
            <a:normAutofit/>
          </a:bodyPr>
          <a:lstStyle/>
          <a:p>
            <a:r>
              <a:rPr lang="de-DE" sz="1800" dirty="0"/>
              <a:t>Statistik 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A1352B4-6ABD-4AC2-8531-6EB04E9F8D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258650"/>
              </p:ext>
            </p:extLst>
          </p:nvPr>
        </p:nvGraphicFramePr>
        <p:xfrm>
          <a:off x="274320" y="2057400"/>
          <a:ext cx="6583680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39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Statistik 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712ADCA-93FA-4792-B8AD-066A545042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748880"/>
              </p:ext>
            </p:extLst>
          </p:nvPr>
        </p:nvGraphicFramePr>
        <p:xfrm>
          <a:off x="365760" y="2057400"/>
          <a:ext cx="6492240" cy="432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74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 err="1"/>
              <a:t>FreD</a:t>
            </a:r>
            <a:endParaRPr lang="de-DE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  <p:pic>
        <p:nvPicPr>
          <p:cNvPr id="4" name="Bild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7" y="1955805"/>
            <a:ext cx="6684645" cy="442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47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48266" y="2195512"/>
            <a:ext cx="7729390" cy="3995539"/>
          </a:xfrm>
        </p:spPr>
        <p:txBody>
          <a:bodyPr numCol="1"/>
          <a:lstStyle/>
          <a:p>
            <a:endParaRPr lang="de-DE" b="1" u="sng" dirty="0"/>
          </a:p>
          <a:p>
            <a:r>
              <a:rPr lang="de-DE" b="1" i="1" dirty="0"/>
              <a:t>Ziele</a:t>
            </a:r>
          </a:p>
          <a:p>
            <a:endParaRPr lang="de-DE" b="1" i="1" dirty="0"/>
          </a:p>
          <a:p>
            <a:r>
              <a:rPr lang="de-DE" dirty="0"/>
              <a:t>Das Projekt </a:t>
            </a:r>
            <a:r>
              <a:rPr lang="de-DE" dirty="0" err="1"/>
              <a:t>FreD</a:t>
            </a:r>
            <a:r>
              <a:rPr lang="de-DE" dirty="0"/>
              <a:t> will:</a:t>
            </a:r>
          </a:p>
          <a:p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Zur Reflektion des eigenen Umgangs mit psychoaktiven Substanzen und den zugrundeliegenden Situationen anregen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Die Konfrontation mit den persönlichen Grenzen sowie den Folgen des eigenen Drogengebrauches ermöglichen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Zu einer Einstellungs- und Verhaltensänderung motivieren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Fundierte Informationen über die verschiedenen Drogen, deren Wirkung und Risikopotenziale vermitteln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Die Fähigkeit eigenverantwortliche Entscheidungen vor dem Hintergrund der Selbst- und Fremdeinschätzung sowie der persönlichen Risikowarnung zu treffen und stärken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Arbeitsweisen und Hilfen der regionalen Drogenhilfe bekannt machen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800" dirty="0" err="1"/>
              <a:t>FreD</a:t>
            </a:r>
            <a:endParaRPr lang="de-DE" sz="18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</p:spTree>
    <p:extLst>
      <p:ext uri="{BB962C8B-B14F-4D97-AF65-F5344CB8AC3E}">
        <p14:creationId xmlns:p14="http://schemas.microsoft.com/office/powerpoint/2010/main" val="255821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48266" y="2195512"/>
            <a:ext cx="7336197" cy="3995539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  <a:buNone/>
            </a:pPr>
            <a:r>
              <a:rPr lang="de-DE" b="1" i="1" dirty="0"/>
              <a:t>Zielgruppen</a:t>
            </a:r>
          </a:p>
          <a:p>
            <a:pPr>
              <a:lnSpc>
                <a:spcPct val="150000"/>
              </a:lnSpc>
              <a:buNone/>
            </a:pPr>
            <a:endParaRPr lang="de-DE" b="1" i="1" dirty="0"/>
          </a:p>
          <a:p>
            <a:pPr>
              <a:lnSpc>
                <a:spcPct val="150000"/>
              </a:lnSpc>
              <a:buNone/>
            </a:pPr>
            <a:r>
              <a:rPr lang="de-DE" dirty="0"/>
              <a:t>Das </a:t>
            </a:r>
            <a:r>
              <a:rPr lang="de-DE" dirty="0" err="1"/>
              <a:t>FreD</a:t>
            </a:r>
            <a:r>
              <a:rPr lang="de-DE" dirty="0"/>
              <a:t>-Projekt wendet sich an Jugendliche, Heranwachsende sowie junge Erwachsene die mit Drogen experimentieren und / oder illegale Drogen konsumieren und dabei auffällig geworden sind, ohne bereits in ihrem Konsum eine Abhängigkeit entwickelt zu haben</a:t>
            </a:r>
          </a:p>
          <a:p>
            <a:pPr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 err="1"/>
              <a:t>FreD</a:t>
            </a:r>
            <a:endParaRPr lang="de-DE" sz="18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</p:spTree>
    <p:extLst>
      <p:ext uri="{BB962C8B-B14F-4D97-AF65-F5344CB8AC3E}">
        <p14:creationId xmlns:p14="http://schemas.microsoft.com/office/powerpoint/2010/main" val="130120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73946" y="2195512"/>
            <a:ext cx="7756821" cy="3995539"/>
          </a:xfrm>
        </p:spPr>
        <p:txBody>
          <a:bodyPr numCol="1">
            <a:normAutofit/>
          </a:bodyPr>
          <a:lstStyle/>
          <a:p>
            <a:endParaRPr lang="de-DE" dirty="0"/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u="sng" dirty="0" err="1"/>
              <a:t>FreD</a:t>
            </a:r>
            <a:r>
              <a:rPr lang="de-DE" u="sng" dirty="0"/>
              <a:t> richtet sich an: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Konsumenten illegaler oder legaler Drogen, die noch keine manifeste Abhängigkeit entwickelt haben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Nicht geeignet ist </a:t>
            </a:r>
            <a:r>
              <a:rPr lang="de-DE" dirty="0" err="1"/>
              <a:t>FreD</a:t>
            </a:r>
            <a:r>
              <a:rPr lang="de-DE" dirty="0"/>
              <a:t> für Heroin-Konsumenten und für Jugendliche ohne Konsumerfahrung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u="sng" dirty="0" err="1"/>
              <a:t>FreD</a:t>
            </a:r>
            <a:r>
              <a:rPr lang="de-DE" u="sng" dirty="0"/>
              <a:t> ist die richtige Maßnahme für:</a:t>
            </a:r>
          </a:p>
          <a:p>
            <a:pPr>
              <a:lnSpc>
                <a:spcPct val="150000"/>
              </a:lnSpc>
            </a:pPr>
            <a:endParaRPr lang="de-DE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Junge Menschen von 14 bis 21 Jahren, in Einzelfällen bis 25 Jahre, die mit illegalen Drogen oder Alkohol zu tun haben und deswegen in unterschiedlichen </a:t>
            </a:r>
            <a:r>
              <a:rPr lang="de-DE" dirty="0" err="1"/>
              <a:t>Kontxten</a:t>
            </a:r>
            <a:r>
              <a:rPr lang="de-DE" dirty="0"/>
              <a:t> aufgefallen sind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FreD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</p:spTree>
    <p:extLst>
      <p:ext uri="{BB962C8B-B14F-4D97-AF65-F5344CB8AC3E}">
        <p14:creationId xmlns:p14="http://schemas.microsoft.com/office/powerpoint/2010/main" val="124972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48266" y="2195512"/>
            <a:ext cx="7729389" cy="3995539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Notwendige Kooperationspartner zum Gelingen des Projektes: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Polizei/ Justiz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Schule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Betrieb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Familie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Jugendliche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u="sng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 err="1"/>
              <a:t>FreD</a:t>
            </a:r>
            <a:endParaRPr lang="de-DE" sz="18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</p:spTree>
    <p:extLst>
      <p:ext uri="{BB962C8B-B14F-4D97-AF65-F5344CB8AC3E}">
        <p14:creationId xmlns:p14="http://schemas.microsoft.com/office/powerpoint/2010/main" val="7524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07345-FBA8-44B8-A33A-34F0E0DDB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177018-F83F-459E-80A7-787604513BF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B38BBA-56C1-4822-B059-1D00D9EE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" y="237467"/>
            <a:ext cx="8425402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1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48266" y="2195512"/>
            <a:ext cx="7802541" cy="3995539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u="sng" dirty="0"/>
              <a:t>Ablauf einer </a:t>
            </a:r>
            <a:r>
              <a:rPr lang="de-DE" u="sng" dirty="0" err="1"/>
              <a:t>FreD</a:t>
            </a:r>
            <a:r>
              <a:rPr lang="de-DE" u="sng" dirty="0"/>
              <a:t>- Intervention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Das Angebot ist als Kurz- Intervention angelegt, es umfasst eine ca. 1 bis 1,5- stündiges In-Take Gespräch und 8 Stunden </a:t>
            </a:r>
            <a:r>
              <a:rPr lang="de-DE" dirty="0" err="1"/>
              <a:t>Kurszeit</a:t>
            </a:r>
            <a:r>
              <a:rPr lang="de-DE" dirty="0"/>
              <a:t> (zwei Tage mit je 4 Std.).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Insgesamt sollten zwischen Erstauffälligkeit und Kursabsolvierung nicht mehr als 7 bis 8 Wochen liegen.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u="sng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 err="1"/>
              <a:t>FreD</a:t>
            </a:r>
            <a:endParaRPr lang="de-DE" sz="18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</p:spTree>
    <p:extLst>
      <p:ext uri="{BB962C8B-B14F-4D97-AF65-F5344CB8AC3E}">
        <p14:creationId xmlns:p14="http://schemas.microsoft.com/office/powerpoint/2010/main" val="3801181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7B265-8E02-4654-88A8-3BBEE1B41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Co- Alkoholiker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74A79D-D080-43E3-A2CA-C895928A588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  <p:pic>
        <p:nvPicPr>
          <p:cNvPr id="4" name="Picture 1027" descr="E:\Präsi\img007.jpg">
            <a:extLst>
              <a:ext uri="{FF2B5EF4-FFF2-40B4-BE49-F238E27FC236}">
                <a16:creationId xmlns:a16="http://schemas.microsoft.com/office/drawing/2014/main" id="{444054C2-4519-47C9-BDB8-964CCCE5D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262" y="1748998"/>
            <a:ext cx="7730837" cy="47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93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Beratung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0400" y="2016369"/>
            <a:ext cx="2586038" cy="63304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 SUCHTBERATUNG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6713" y="2895600"/>
            <a:ext cx="2127250" cy="5275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ambulante </a:t>
            </a:r>
          </a:p>
          <a:p>
            <a:pPr algn="ctr"/>
            <a:r>
              <a:rPr lang="de-DE" dirty="0"/>
              <a:t>Gespräche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68600" y="2895600"/>
            <a:ext cx="1581150" cy="5275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Infos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94288" y="2895600"/>
            <a:ext cx="1695450" cy="5275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Nachsorge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45338" y="2895600"/>
            <a:ext cx="1828800" cy="5275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Vermittlung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79413" y="3903784"/>
            <a:ext cx="2114550" cy="46892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Einzelgespräche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2638425" y="3903783"/>
            <a:ext cx="2206625" cy="46892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Gruppengespräche</a:t>
            </a: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2195736" y="4513386"/>
            <a:ext cx="2797175" cy="218049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 dirty="0"/>
          </a:p>
          <a:p>
            <a:pPr>
              <a:buFontTx/>
              <a:buChar char="•"/>
            </a:pPr>
            <a:r>
              <a:rPr lang="de-DE" dirty="0"/>
              <a:t>Motivationsgruppe</a:t>
            </a:r>
          </a:p>
          <a:p>
            <a:pPr>
              <a:buFontTx/>
              <a:buChar char="•"/>
            </a:pPr>
            <a:r>
              <a:rPr lang="de-DE" dirty="0"/>
              <a:t>Nachsorgegruppe</a:t>
            </a:r>
          </a:p>
          <a:p>
            <a:pPr>
              <a:buFontTx/>
              <a:buChar char="•"/>
            </a:pPr>
            <a:r>
              <a:rPr lang="de-DE" dirty="0" err="1"/>
              <a:t>Angehörigengruppe</a:t>
            </a:r>
            <a:endParaRPr lang="de-DE" dirty="0"/>
          </a:p>
          <a:p>
            <a:pPr>
              <a:buFontTx/>
              <a:buChar char="•"/>
            </a:pPr>
            <a:r>
              <a:rPr lang="de-DE" dirty="0"/>
              <a:t> Vorbereitung auf MPU</a:t>
            </a:r>
          </a:p>
          <a:p>
            <a:pPr>
              <a:buFontTx/>
              <a:buChar char="•"/>
            </a:pPr>
            <a:r>
              <a:rPr lang="de-DE" dirty="0" err="1"/>
              <a:t>Realize</a:t>
            </a:r>
            <a:r>
              <a:rPr lang="de-DE" dirty="0"/>
              <a:t>- </a:t>
            </a:r>
            <a:r>
              <a:rPr lang="de-DE" dirty="0" err="1"/>
              <a:t>it</a:t>
            </a:r>
            <a:endParaRPr lang="de-DE" dirty="0"/>
          </a:p>
          <a:p>
            <a:pPr>
              <a:buFontTx/>
              <a:buChar char="•"/>
            </a:pPr>
            <a:r>
              <a:rPr lang="de-DE" dirty="0"/>
              <a:t>Positive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life</a:t>
            </a:r>
            <a:endParaRPr lang="de-DE" dirty="0"/>
          </a:p>
          <a:p>
            <a:pPr>
              <a:buFontTx/>
              <a:buChar char="•"/>
            </a:pPr>
            <a:r>
              <a:rPr lang="de-DE" dirty="0"/>
              <a:t>Selbsthilfegruppe Anker</a:t>
            </a:r>
          </a:p>
          <a:p>
            <a:pPr>
              <a:buFontTx/>
              <a:buChar char="•"/>
            </a:pPr>
            <a:r>
              <a:rPr lang="de-DE" dirty="0"/>
              <a:t>Raucherentwöhnung</a:t>
            </a:r>
          </a:p>
          <a:p>
            <a:pPr>
              <a:buFontTx/>
              <a:buChar char="•"/>
            </a:pPr>
            <a:endParaRPr lang="de-DE" dirty="0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094288" y="3903783"/>
            <a:ext cx="1695450" cy="46892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/>
              <a:t>Entgiftung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7145339" y="3903783"/>
            <a:ext cx="1828800" cy="46892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Entwöhnung</a:t>
            </a:r>
          </a:p>
        </p:txBody>
      </p:sp>
      <p:cxnSp>
        <p:nvCxnSpPr>
          <p:cNvPr id="14" name="Gerade Verbindung 19"/>
          <p:cNvCxnSpPr/>
          <p:nvPr/>
        </p:nvCxnSpPr>
        <p:spPr>
          <a:xfrm flipH="1">
            <a:off x="1430338" y="2649414"/>
            <a:ext cx="3063081" cy="2461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430338" y="3423138"/>
            <a:ext cx="2311400" cy="480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430338" y="3423138"/>
            <a:ext cx="6350" cy="480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3"/>
          <p:cNvCxnSpPr/>
          <p:nvPr/>
        </p:nvCxnSpPr>
        <p:spPr>
          <a:xfrm>
            <a:off x="4493419" y="2649414"/>
            <a:ext cx="3566319" cy="2461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7"/>
          <p:cNvCxnSpPr/>
          <p:nvPr/>
        </p:nvCxnSpPr>
        <p:spPr>
          <a:xfrm flipH="1">
            <a:off x="3559175" y="2649414"/>
            <a:ext cx="934244" cy="2461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1"/>
          <p:cNvCxnSpPr/>
          <p:nvPr/>
        </p:nvCxnSpPr>
        <p:spPr>
          <a:xfrm>
            <a:off x="4493419" y="2649414"/>
            <a:ext cx="1448594" cy="2461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8059738" y="3423138"/>
            <a:ext cx="1" cy="480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5942013" y="3423138"/>
            <a:ext cx="2117725" cy="480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9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48267" y="2049208"/>
            <a:ext cx="6878996" cy="3995539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i="1" dirty="0"/>
              <a:t>Netzwerke: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ersetzen quasi das fehlende Team, mit dem man sich jederzeit rückkoppeln kann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Impulse von außen können in Firma hinein getragen werden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Sind der Ort der Fachlichkeit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Netzwerke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</p:spTree>
    <p:extLst>
      <p:ext uri="{BB962C8B-B14F-4D97-AF65-F5344CB8AC3E}">
        <p14:creationId xmlns:p14="http://schemas.microsoft.com/office/powerpoint/2010/main" val="3528928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48266" y="2195512"/>
            <a:ext cx="7537365" cy="3995539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i="1" dirty="0"/>
              <a:t>Arbeitsschritte zum Aufbau eines Netzwerkes: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Kontaktaufnahme zu den unternehmensinternen möglichen Kooperationspartnern mit unterschiedlichen Wegen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Motivation zur Teilhabe am Netzwerk mit Klärung der Vorteile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Kontakte halten in unterschiedlichen Ausführungen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regelmäßige Treffen im Netzwerk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Arbeitsschritte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</p:spTree>
    <p:extLst>
      <p:ext uri="{BB962C8B-B14F-4D97-AF65-F5344CB8AC3E}">
        <p14:creationId xmlns:p14="http://schemas.microsoft.com/office/powerpoint/2010/main" val="2441829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56826" y="2195512"/>
            <a:ext cx="7080166" cy="3995539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i="1" dirty="0"/>
              <a:t>Kern- Aufgaben der Suchtberatung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Die Beratung sucht(mittel-)auffälliger und suchtgefährdeter Beschäftigter, sowie derjenigen Personen, die im Kollegen- oder Mitarbeiterkreis mit sucht(mittel-)auffälligen und- gefährdeten Personen zu tun haben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Beratung bei Fragen oder Problemen im Umgang mit Suchtmitteln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Beratung bei suchtmittelbedingten Problemen am Arbeitsplatz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Beratung zur Prävention von gesundheitlichen Gefährdungen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Fallmanagement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Aufgaben einer Suchtberatung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</p:spTree>
    <p:extLst>
      <p:ext uri="{BB962C8B-B14F-4D97-AF65-F5344CB8AC3E}">
        <p14:creationId xmlns:p14="http://schemas.microsoft.com/office/powerpoint/2010/main" val="2615273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48266" y="2195512"/>
            <a:ext cx="7427638" cy="3995539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u="sng" dirty="0"/>
              <a:t>Weitere Aufgaben der Suchtberatung ist die Information und Aufklärung der Beschäftigten zu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Konsum von Alkohol und anderen Suchtmitteln als vorbeugende Maßnahme als Teil des Gesundheitsmanagement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Riskanter Konsum und Auswirkungen des Konsums auf das Arbeitsverhalten als Maßnahme der Arbeitssicherheit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Umgang mit suchtmittelauffälligen Beschäftigten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Aufgaben einer Suchtberatung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</p:spTree>
    <p:extLst>
      <p:ext uri="{BB962C8B-B14F-4D97-AF65-F5344CB8AC3E}">
        <p14:creationId xmlns:p14="http://schemas.microsoft.com/office/powerpoint/2010/main" val="2439941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48266" y="1955806"/>
            <a:ext cx="7363629" cy="4545578"/>
          </a:xfrm>
        </p:spPr>
        <p:txBody>
          <a:bodyPr numCol="1"/>
          <a:lstStyle/>
          <a:p>
            <a:pPr lvl="1">
              <a:lnSpc>
                <a:spcPct val="150000"/>
              </a:lnSpc>
              <a:buNone/>
            </a:pPr>
            <a:endParaRPr lang="de-DE" dirty="0"/>
          </a:p>
          <a:p>
            <a:pPr lvl="1">
              <a:lnSpc>
                <a:spcPct val="150000"/>
              </a:lnSpc>
              <a:buNone/>
            </a:pPr>
            <a:r>
              <a:rPr lang="de-DE" u="sng" dirty="0"/>
              <a:t>Information und Schulung von Vorgesetzten zu: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Vorbildfunktion der Vorgesetzten in Bezug auf den eigenen Umgang mit Suchtmitteln sowie Einfluss des Führungsverhaltens auf das Wohlbefinden, die Motivation und Gesundheit ihrer Mitarbeiter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Verantwortung der Vorgesetzten im Falle einer Einschränkung der Arbeitsfähigkeit aufgrund des Konsums von Alkohol oder andere Suchtmittel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Unterstützung beim Umgang mit suchtmittelauffälligen Beschäftigten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Information, Schulung und individuelle Beratung (Coaching) von Vorgesetzten und anderen Personalverantwortlichen zum Umgang mit suchtmittelauffälligen Beschäftigten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Koordination und Begleitung der Nachsorgemaßnahmen, Unterstützung bei der Wiedereingliederung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Beteiligung bei der Prüfung der Arbeitssituation in Bereichen, in denen ein auffälliger Suchtmittelkonsum festgestellt wird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/>
          </a:p>
          <a:p>
            <a:pPr lvl="1"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Aufgaben einer Suchtberatung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</p:spTree>
    <p:extLst>
      <p:ext uri="{BB962C8B-B14F-4D97-AF65-F5344CB8AC3E}">
        <p14:creationId xmlns:p14="http://schemas.microsoft.com/office/powerpoint/2010/main" val="22443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Prävention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33725" y="2391508"/>
            <a:ext cx="2613025" cy="480646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PRÄVENTION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2425" y="3411416"/>
            <a:ext cx="1411288" cy="46892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Schüler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309446" y="3411417"/>
            <a:ext cx="1559168" cy="46892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Jugendliche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23693" y="3411417"/>
            <a:ext cx="1641230" cy="46892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Bildungs- </a:t>
            </a:r>
          </a:p>
          <a:p>
            <a:pPr algn="ctr"/>
            <a:r>
              <a:rPr lang="de-DE" dirty="0" err="1"/>
              <a:t>einrichtungen</a:t>
            </a:r>
            <a:endParaRPr lang="de-DE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29045" y="3411417"/>
            <a:ext cx="2153017" cy="468921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betriebliche Sucht-</a:t>
            </a:r>
          </a:p>
          <a:p>
            <a:pPr algn="ctr"/>
            <a:r>
              <a:rPr lang="de-DE" dirty="0" err="1"/>
              <a:t>prävention</a:t>
            </a:r>
            <a:endParaRPr lang="de-DE" dirty="0"/>
          </a:p>
        </p:txBody>
      </p:sp>
      <p:cxnSp>
        <p:nvCxnSpPr>
          <p:cNvPr id="10" name="Gerade Verbindung 13"/>
          <p:cNvCxnSpPr/>
          <p:nvPr/>
        </p:nvCxnSpPr>
        <p:spPr>
          <a:xfrm flipH="1">
            <a:off x="3089030" y="2872154"/>
            <a:ext cx="1351208" cy="53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1"/>
          <p:cNvCxnSpPr/>
          <p:nvPr/>
        </p:nvCxnSpPr>
        <p:spPr>
          <a:xfrm flipH="1">
            <a:off x="1058069" y="2872154"/>
            <a:ext cx="3382169" cy="539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5"/>
          <p:cNvCxnSpPr/>
          <p:nvPr/>
        </p:nvCxnSpPr>
        <p:spPr>
          <a:xfrm>
            <a:off x="4440238" y="2872154"/>
            <a:ext cx="1304070" cy="53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7"/>
          <p:cNvCxnSpPr/>
          <p:nvPr/>
        </p:nvCxnSpPr>
        <p:spPr>
          <a:xfrm>
            <a:off x="4440238" y="2872154"/>
            <a:ext cx="3365316" cy="539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9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Statistik 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3C332B27-C94A-4325-9E24-5B35C0461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713406"/>
              </p:ext>
            </p:extLst>
          </p:nvPr>
        </p:nvGraphicFramePr>
        <p:xfrm>
          <a:off x="173736" y="2057400"/>
          <a:ext cx="6684264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210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Statistik 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C743D86-402C-4E2D-9DC1-E223865A9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159787"/>
              </p:ext>
            </p:extLst>
          </p:nvPr>
        </p:nvGraphicFramePr>
        <p:xfrm>
          <a:off x="192024" y="1874520"/>
          <a:ext cx="7013448" cy="470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38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Statistik 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9BFB83A-469F-4682-A863-C1C7977D22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503552"/>
              </p:ext>
            </p:extLst>
          </p:nvPr>
        </p:nvGraphicFramePr>
        <p:xfrm>
          <a:off x="210312" y="1796414"/>
          <a:ext cx="6647688" cy="471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16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Statistik 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E86329B1-310D-4BAD-8B13-DBDE1567F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912637"/>
              </p:ext>
            </p:extLst>
          </p:nvPr>
        </p:nvGraphicFramePr>
        <p:xfrm>
          <a:off x="246888" y="2057400"/>
          <a:ext cx="6611112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079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Statistik 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EB141ED6-129C-4515-A1F6-68986797E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101218"/>
              </p:ext>
            </p:extLst>
          </p:nvPr>
        </p:nvGraphicFramePr>
        <p:xfrm>
          <a:off x="384048" y="2057400"/>
          <a:ext cx="6473952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970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Statistik 2020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Suchtberatungsstelle Eisenach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2B423513-7594-4121-AB01-3B3ABB96A1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883502"/>
              </p:ext>
            </p:extLst>
          </p:nvPr>
        </p:nvGraphicFramePr>
        <p:xfrm>
          <a:off x="201168" y="2057400"/>
          <a:ext cx="6656832" cy="45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468684"/>
      </p:ext>
    </p:extLst>
  </p:cSld>
  <p:clrMapOvr>
    <a:masterClrMapping/>
  </p:clrMapOvr>
</p:sld>
</file>

<file path=ppt/theme/theme1.xml><?xml version="1.0" encoding="utf-8"?>
<a:theme xmlns:a="http://schemas.openxmlformats.org/drawingml/2006/main" name="DIAKO-Muster-Präsentation_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DIAKO-Muster-Präsentation_so</Template>
  <TotalTime>0</TotalTime>
  <Words>686</Words>
  <Application>Microsoft Office PowerPoint</Application>
  <PresentationFormat>Bildschirmpräsentation (4:3)</PresentationFormat>
  <Paragraphs>156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Arial Bold</vt:lpstr>
      <vt:lpstr>Calibri</vt:lpstr>
      <vt:lpstr>Wingdings</vt:lpstr>
      <vt:lpstr>DIAKO-Muster-Präsentation_so</vt:lpstr>
      <vt:lpstr>Zusammenarbeit zwischen regionaler Suchtberatung und betrieblicher Suchthilfe</vt:lpstr>
      <vt:lpstr>Beratung</vt:lpstr>
      <vt:lpstr>Prävention</vt:lpstr>
      <vt:lpstr>Statistik 2020</vt:lpstr>
      <vt:lpstr>Statistik 2020</vt:lpstr>
      <vt:lpstr>Statistik 2020</vt:lpstr>
      <vt:lpstr>Statistik 2020</vt:lpstr>
      <vt:lpstr>Statistik 2020</vt:lpstr>
      <vt:lpstr>Statistik 2020</vt:lpstr>
      <vt:lpstr>Statistik 2020</vt:lpstr>
      <vt:lpstr>Statistik 2020</vt:lpstr>
      <vt:lpstr>FreD</vt:lpstr>
      <vt:lpstr>FreD</vt:lpstr>
      <vt:lpstr>FreD</vt:lpstr>
      <vt:lpstr>FreD</vt:lpstr>
      <vt:lpstr>FreD</vt:lpstr>
      <vt:lpstr>PowerPoint-Präsentation</vt:lpstr>
      <vt:lpstr>FreD</vt:lpstr>
      <vt:lpstr>Co- Alkoholiker</vt:lpstr>
      <vt:lpstr>Netzwerke</vt:lpstr>
      <vt:lpstr>Arbeitsschritte</vt:lpstr>
      <vt:lpstr>Aufgaben einer Suchtberatung</vt:lpstr>
      <vt:lpstr>Aufgaben einer Suchtberatung</vt:lpstr>
      <vt:lpstr>Aufgaben einer Suchtberatung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C.Kral</dc:creator>
  <cp:lastModifiedBy>Böhm, Gerald</cp:lastModifiedBy>
  <cp:revision>406</cp:revision>
  <dcterms:created xsi:type="dcterms:W3CDTF">2016-01-06T10:28:51Z</dcterms:created>
  <dcterms:modified xsi:type="dcterms:W3CDTF">2021-09-17T13:14:30Z</dcterms:modified>
</cp:coreProperties>
</file>