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47"/>
  </p:notesMasterIdLst>
  <p:sldIdLst>
    <p:sldId id="256" r:id="rId2"/>
    <p:sldId id="258" r:id="rId3"/>
    <p:sldId id="294" r:id="rId4"/>
    <p:sldId id="340" r:id="rId5"/>
    <p:sldId id="339" r:id="rId6"/>
    <p:sldId id="295" r:id="rId7"/>
    <p:sldId id="296" r:id="rId8"/>
    <p:sldId id="341" r:id="rId9"/>
    <p:sldId id="259" r:id="rId10"/>
    <p:sldId id="263" r:id="rId11"/>
    <p:sldId id="262" r:id="rId12"/>
    <p:sldId id="266" r:id="rId13"/>
    <p:sldId id="343" r:id="rId14"/>
    <p:sldId id="342" r:id="rId15"/>
    <p:sldId id="267" r:id="rId16"/>
    <p:sldId id="269" r:id="rId17"/>
    <p:sldId id="333" r:id="rId18"/>
    <p:sldId id="335" r:id="rId19"/>
    <p:sldId id="280" r:id="rId20"/>
    <p:sldId id="336" r:id="rId21"/>
    <p:sldId id="337" r:id="rId22"/>
    <p:sldId id="338" r:id="rId23"/>
    <p:sldId id="299" r:id="rId24"/>
    <p:sldId id="297" r:id="rId25"/>
    <p:sldId id="293" r:id="rId26"/>
    <p:sldId id="276" r:id="rId27"/>
    <p:sldId id="277" r:id="rId28"/>
    <p:sldId id="308" r:id="rId29"/>
    <p:sldId id="309" r:id="rId30"/>
    <p:sldId id="313" r:id="rId31"/>
    <p:sldId id="314" r:id="rId32"/>
    <p:sldId id="322" r:id="rId33"/>
    <p:sldId id="318" r:id="rId34"/>
    <p:sldId id="319" r:id="rId35"/>
    <p:sldId id="320" r:id="rId36"/>
    <p:sldId id="332" r:id="rId37"/>
    <p:sldId id="323" r:id="rId38"/>
    <p:sldId id="283" r:id="rId39"/>
    <p:sldId id="284" r:id="rId40"/>
    <p:sldId id="288" r:id="rId41"/>
    <p:sldId id="289" r:id="rId42"/>
    <p:sldId id="292" r:id="rId43"/>
    <p:sldId id="301" r:id="rId44"/>
    <p:sldId id="290" r:id="rId45"/>
    <p:sldId id="281" r:id="rId4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2" autoAdjust="0"/>
    <p:restoredTop sz="73908" autoAdjust="0"/>
  </p:normalViewPr>
  <p:slideViewPr>
    <p:cSldViewPr snapToGrid="0">
      <p:cViewPr varScale="1">
        <p:scale>
          <a:sx n="60" d="100"/>
          <a:sy n="60" d="100"/>
        </p:scale>
        <p:origin x="1546"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E28D4B-ECD4-4905-8849-564EBCD0A325}"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de-DE"/>
        </a:p>
      </dgm:t>
    </dgm:pt>
    <dgm:pt modelId="{57CB0BC3-1460-4778-AFC9-55E3B8BFDC0E}">
      <dgm:prSet custT="1"/>
      <dgm:spPr>
        <a:solidFill>
          <a:srgbClr val="002060"/>
        </a:solidFill>
      </dgm:spPr>
      <dgm:t>
        <a:bodyPr/>
        <a:lstStyle/>
        <a:p>
          <a:pPr>
            <a:buNone/>
          </a:pPr>
          <a:r>
            <a:rPr lang="de-DE" sz="1800" b="1" dirty="0">
              <a:solidFill>
                <a:srgbClr val="FFC000"/>
              </a:solidFill>
            </a:rPr>
            <a:t>freie Entfaltung der Persönlichkeit</a:t>
          </a:r>
        </a:p>
      </dgm:t>
    </dgm:pt>
    <dgm:pt modelId="{2B002E58-D390-4AAF-8B13-1B90C9F0FB20}" type="parTrans" cxnId="{1A692B16-E6FA-48EF-BEA0-2E129F5AC6D2}">
      <dgm:prSet/>
      <dgm:spPr/>
      <dgm:t>
        <a:bodyPr/>
        <a:lstStyle/>
        <a:p>
          <a:endParaRPr lang="de-DE"/>
        </a:p>
      </dgm:t>
    </dgm:pt>
    <dgm:pt modelId="{C13C2A3F-4609-45B2-A012-08324AC4DE64}" type="sibTrans" cxnId="{1A692B16-E6FA-48EF-BEA0-2E129F5AC6D2}">
      <dgm:prSet/>
      <dgm:spPr/>
      <dgm:t>
        <a:bodyPr/>
        <a:lstStyle/>
        <a:p>
          <a:endParaRPr lang="de-DE"/>
        </a:p>
      </dgm:t>
    </dgm:pt>
    <dgm:pt modelId="{AC327F67-1EA8-434B-A7E4-C58FCE93B926}">
      <dgm:prSet custT="1"/>
      <dgm:spPr>
        <a:solidFill>
          <a:srgbClr val="002060"/>
        </a:solidFill>
      </dgm:spPr>
      <dgm:t>
        <a:bodyPr/>
        <a:lstStyle/>
        <a:p>
          <a:pPr>
            <a:buNone/>
          </a:pPr>
          <a:r>
            <a:rPr lang="de-DE" sz="1800" b="1" dirty="0">
              <a:solidFill>
                <a:srgbClr val="FFC000"/>
              </a:solidFill>
              <a:sym typeface="Wingdings" panose="05000000000000000000" pitchFamily="2" charset="2"/>
            </a:rPr>
            <a:t>Versammlungsfreiheit</a:t>
          </a:r>
        </a:p>
      </dgm:t>
    </dgm:pt>
    <dgm:pt modelId="{187EF261-73FC-4A81-BA97-DFD2977FDAC7}" type="parTrans" cxnId="{2EBD6F66-BC29-434C-9492-2237480A4AA1}">
      <dgm:prSet/>
      <dgm:spPr/>
      <dgm:t>
        <a:bodyPr/>
        <a:lstStyle/>
        <a:p>
          <a:endParaRPr lang="de-DE"/>
        </a:p>
      </dgm:t>
    </dgm:pt>
    <dgm:pt modelId="{5603CA13-89A8-4D22-8042-7545DE8B41B9}" type="sibTrans" cxnId="{2EBD6F66-BC29-434C-9492-2237480A4AA1}">
      <dgm:prSet/>
      <dgm:spPr/>
      <dgm:t>
        <a:bodyPr/>
        <a:lstStyle/>
        <a:p>
          <a:endParaRPr lang="de-DE"/>
        </a:p>
      </dgm:t>
    </dgm:pt>
    <dgm:pt modelId="{3A600957-48EC-4756-B062-6206E92A35FB}">
      <dgm:prSet custT="1"/>
      <dgm:spPr>
        <a:solidFill>
          <a:srgbClr val="002060"/>
        </a:solidFill>
      </dgm:spPr>
      <dgm:t>
        <a:bodyPr/>
        <a:lstStyle/>
        <a:p>
          <a:r>
            <a:rPr lang="de-DE" sz="1800" b="1" dirty="0">
              <a:sym typeface="Wingdings" panose="05000000000000000000" pitchFamily="2" charset="2"/>
            </a:rPr>
            <a:t>Art. 11 GG</a:t>
          </a:r>
        </a:p>
      </dgm:t>
    </dgm:pt>
    <dgm:pt modelId="{6553FE08-C24C-45F3-93C0-F79512AA5D65}" type="parTrans" cxnId="{0F0C1BA5-0C4F-4DE9-BC3C-40EAD5A14F8A}">
      <dgm:prSet/>
      <dgm:spPr/>
      <dgm:t>
        <a:bodyPr/>
        <a:lstStyle/>
        <a:p>
          <a:endParaRPr lang="de-DE"/>
        </a:p>
      </dgm:t>
    </dgm:pt>
    <dgm:pt modelId="{16884B2B-9961-45C0-AC48-7C4EDFFC2F06}" type="sibTrans" cxnId="{0F0C1BA5-0C4F-4DE9-BC3C-40EAD5A14F8A}">
      <dgm:prSet/>
      <dgm:spPr/>
      <dgm:t>
        <a:bodyPr/>
        <a:lstStyle/>
        <a:p>
          <a:endParaRPr lang="de-DE"/>
        </a:p>
      </dgm:t>
    </dgm:pt>
    <dgm:pt modelId="{93106CFB-9141-49C1-BAB3-C779D0A69363}">
      <dgm:prSet custT="1"/>
      <dgm:spPr>
        <a:solidFill>
          <a:srgbClr val="002060"/>
        </a:solidFill>
      </dgm:spPr>
      <dgm:t>
        <a:bodyPr/>
        <a:lstStyle/>
        <a:p>
          <a:r>
            <a:rPr lang="de-DE" sz="1800" b="1" dirty="0">
              <a:sym typeface="Wingdings" panose="05000000000000000000" pitchFamily="2" charset="2"/>
            </a:rPr>
            <a:t>Art. 13 GG</a:t>
          </a:r>
        </a:p>
      </dgm:t>
    </dgm:pt>
    <dgm:pt modelId="{45BC5592-50EE-40B6-A3AE-B7D0C49369DD}" type="parTrans" cxnId="{34B5DD8E-0A71-453C-BA2A-6EBFBCA3CB1B}">
      <dgm:prSet/>
      <dgm:spPr/>
      <dgm:t>
        <a:bodyPr/>
        <a:lstStyle/>
        <a:p>
          <a:endParaRPr lang="de-DE"/>
        </a:p>
      </dgm:t>
    </dgm:pt>
    <dgm:pt modelId="{31274E30-B9CE-4437-8874-10876EEAF93A}" type="sibTrans" cxnId="{34B5DD8E-0A71-453C-BA2A-6EBFBCA3CB1B}">
      <dgm:prSet/>
      <dgm:spPr/>
      <dgm:t>
        <a:bodyPr/>
        <a:lstStyle/>
        <a:p>
          <a:endParaRPr lang="de-DE"/>
        </a:p>
      </dgm:t>
    </dgm:pt>
    <dgm:pt modelId="{109C715B-3EEC-4F9F-ACDE-81D6AA77DD61}">
      <dgm:prSet custT="1"/>
      <dgm:spPr>
        <a:solidFill>
          <a:srgbClr val="002060"/>
        </a:solidFill>
      </dgm:spPr>
      <dgm:t>
        <a:bodyPr/>
        <a:lstStyle/>
        <a:p>
          <a:r>
            <a:rPr lang="de-DE" sz="1800" b="1" dirty="0"/>
            <a:t>Art. 8 GG</a:t>
          </a:r>
          <a:endParaRPr lang="de-DE" sz="1800" b="1" dirty="0">
            <a:solidFill>
              <a:srgbClr val="FFC000"/>
            </a:solidFill>
          </a:endParaRPr>
        </a:p>
      </dgm:t>
    </dgm:pt>
    <dgm:pt modelId="{43349D8B-2EE1-4A51-A824-DD7AD344509B}" type="parTrans" cxnId="{ECBA7421-9BC6-47F9-9AEE-63D435327D17}">
      <dgm:prSet/>
      <dgm:spPr/>
      <dgm:t>
        <a:bodyPr/>
        <a:lstStyle/>
        <a:p>
          <a:endParaRPr lang="de-DE"/>
        </a:p>
      </dgm:t>
    </dgm:pt>
    <dgm:pt modelId="{D21E13A8-6796-4DC3-A915-5B6C6E2BC482}" type="sibTrans" cxnId="{ECBA7421-9BC6-47F9-9AEE-63D435327D17}">
      <dgm:prSet/>
      <dgm:spPr/>
      <dgm:t>
        <a:bodyPr/>
        <a:lstStyle/>
        <a:p>
          <a:endParaRPr lang="de-DE"/>
        </a:p>
      </dgm:t>
    </dgm:pt>
    <dgm:pt modelId="{4DC69D19-1966-4AF7-92A0-8B3EC913F94B}">
      <dgm:prSet phldrT="[Text]" custT="1"/>
      <dgm:spPr>
        <a:solidFill>
          <a:srgbClr val="002060"/>
        </a:solidFill>
      </dgm:spPr>
      <dgm:t>
        <a:bodyPr/>
        <a:lstStyle/>
        <a:p>
          <a:pPr>
            <a:buNone/>
          </a:pPr>
          <a:r>
            <a:rPr lang="de-DE" sz="1800" b="1" dirty="0">
              <a:solidFill>
                <a:schemeClr val="bg1"/>
              </a:solidFill>
            </a:rPr>
            <a:t>Freiheitsrechte</a:t>
          </a:r>
          <a:endParaRPr lang="de-DE" sz="1800" dirty="0"/>
        </a:p>
      </dgm:t>
    </dgm:pt>
    <dgm:pt modelId="{F95326A5-4B1E-4341-9EE9-3DA20C1FDEA7}" type="parTrans" cxnId="{C3936511-7494-4EE0-95DA-E3BA063A40C5}">
      <dgm:prSet/>
      <dgm:spPr/>
      <dgm:t>
        <a:bodyPr/>
        <a:lstStyle/>
        <a:p>
          <a:endParaRPr lang="de-DE"/>
        </a:p>
      </dgm:t>
    </dgm:pt>
    <dgm:pt modelId="{C45C3EAC-D5AD-403B-9DAD-AD1F3E32DC78}" type="sibTrans" cxnId="{C3936511-7494-4EE0-95DA-E3BA063A40C5}">
      <dgm:prSet/>
      <dgm:spPr/>
      <dgm:t>
        <a:bodyPr/>
        <a:lstStyle/>
        <a:p>
          <a:endParaRPr lang="de-DE"/>
        </a:p>
      </dgm:t>
    </dgm:pt>
    <dgm:pt modelId="{A9E3A508-1AF3-4A21-B31B-EC2663D33089}">
      <dgm:prSet phldrT="[Text]" custT="1"/>
      <dgm:spPr>
        <a:solidFill>
          <a:srgbClr val="002060"/>
        </a:solidFill>
      </dgm:spPr>
      <dgm:t>
        <a:bodyPr/>
        <a:lstStyle/>
        <a:p>
          <a:r>
            <a:rPr lang="de-DE" sz="1800" b="1" dirty="0">
              <a:solidFill>
                <a:schemeClr val="bg1"/>
              </a:solidFill>
            </a:rPr>
            <a:t>Art. 2 GG</a:t>
          </a:r>
          <a:endParaRPr lang="de-DE" sz="1800" b="1" dirty="0"/>
        </a:p>
      </dgm:t>
    </dgm:pt>
    <dgm:pt modelId="{76CF7E87-7F30-40AD-BD8E-C8455D58FAFF}" type="parTrans" cxnId="{E94E77A5-C552-4654-A928-B4221F3462B9}">
      <dgm:prSet/>
      <dgm:spPr/>
      <dgm:t>
        <a:bodyPr/>
        <a:lstStyle/>
        <a:p>
          <a:endParaRPr lang="de-DE"/>
        </a:p>
      </dgm:t>
    </dgm:pt>
    <dgm:pt modelId="{62F1159D-413E-40C9-9D80-3D4BACF8B897}" type="sibTrans" cxnId="{E94E77A5-C552-4654-A928-B4221F3462B9}">
      <dgm:prSet/>
      <dgm:spPr/>
      <dgm:t>
        <a:bodyPr/>
        <a:lstStyle/>
        <a:p>
          <a:endParaRPr lang="de-DE"/>
        </a:p>
      </dgm:t>
    </dgm:pt>
    <dgm:pt modelId="{77C26976-F66F-4297-8E2F-3D659F977371}">
      <dgm:prSet custT="1"/>
      <dgm:spPr>
        <a:solidFill>
          <a:srgbClr val="002060"/>
        </a:solidFill>
      </dgm:spPr>
      <dgm:t>
        <a:bodyPr/>
        <a:lstStyle/>
        <a:p>
          <a:pPr marL="0">
            <a:buNone/>
          </a:pPr>
          <a:endParaRPr lang="de-DE" sz="2400" b="1" dirty="0"/>
        </a:p>
        <a:p>
          <a:pPr marL="0">
            <a:buNone/>
          </a:pPr>
          <a:r>
            <a:rPr lang="de-DE" sz="2400" b="1" dirty="0"/>
            <a:t>Art. 2 GG</a:t>
          </a:r>
          <a:endParaRPr lang="de-DE" sz="2400" dirty="0"/>
        </a:p>
      </dgm:t>
    </dgm:pt>
    <dgm:pt modelId="{7CB07353-A189-4326-AEE4-97D241E8E0AE}" type="parTrans" cxnId="{7E66868D-5867-48E5-8B83-AB82C0868D09}">
      <dgm:prSet/>
      <dgm:spPr/>
      <dgm:t>
        <a:bodyPr/>
        <a:lstStyle/>
        <a:p>
          <a:endParaRPr lang="de-DE"/>
        </a:p>
      </dgm:t>
    </dgm:pt>
    <dgm:pt modelId="{B2C65F7E-4961-4BE1-9CE6-88F7D2AAAF88}" type="sibTrans" cxnId="{7E66868D-5867-48E5-8B83-AB82C0868D09}">
      <dgm:prSet/>
      <dgm:spPr/>
      <dgm:t>
        <a:bodyPr/>
        <a:lstStyle/>
        <a:p>
          <a:endParaRPr lang="de-DE"/>
        </a:p>
      </dgm:t>
    </dgm:pt>
    <dgm:pt modelId="{F631257E-E6ED-4667-A85F-7D2162D88F7C}">
      <dgm:prSet custT="1"/>
      <dgm:spPr>
        <a:solidFill>
          <a:srgbClr val="002060"/>
        </a:solidFill>
      </dgm:spPr>
      <dgm:t>
        <a:bodyPr/>
        <a:lstStyle/>
        <a:p>
          <a:pPr marL="0" indent="0">
            <a:buNone/>
          </a:pPr>
          <a:r>
            <a:rPr lang="de-DE" sz="2400" b="1" dirty="0">
              <a:solidFill>
                <a:srgbClr val="FFC000"/>
              </a:solidFill>
            </a:rPr>
            <a:t>Jeder hat das Recht auf Leben und körperliche Unversehrtheit</a:t>
          </a:r>
          <a:r>
            <a:rPr lang="de-DE" sz="2400" dirty="0"/>
            <a:t>. </a:t>
          </a:r>
        </a:p>
      </dgm:t>
    </dgm:pt>
    <dgm:pt modelId="{5474FA60-7781-42AE-BCEB-B8E4C1EA882F}" type="parTrans" cxnId="{535D043F-9AEF-456A-904C-E32849AEC444}">
      <dgm:prSet/>
      <dgm:spPr/>
      <dgm:t>
        <a:bodyPr/>
        <a:lstStyle/>
        <a:p>
          <a:endParaRPr lang="de-DE"/>
        </a:p>
      </dgm:t>
    </dgm:pt>
    <dgm:pt modelId="{9CD1ACF9-1830-4D35-9086-D37822F1456A}" type="sibTrans" cxnId="{535D043F-9AEF-456A-904C-E32849AEC444}">
      <dgm:prSet/>
      <dgm:spPr/>
      <dgm:t>
        <a:bodyPr/>
        <a:lstStyle/>
        <a:p>
          <a:endParaRPr lang="de-DE"/>
        </a:p>
      </dgm:t>
    </dgm:pt>
    <dgm:pt modelId="{E7098446-D177-428D-94D2-640C1D1FA073}">
      <dgm:prSet custT="1"/>
      <dgm:spPr>
        <a:solidFill>
          <a:srgbClr val="002060"/>
        </a:solidFill>
      </dgm:spPr>
      <dgm:t>
        <a:bodyPr/>
        <a:lstStyle/>
        <a:p>
          <a:pPr>
            <a:buNone/>
          </a:pPr>
          <a:r>
            <a:rPr lang="de-DE" sz="1800" b="1" dirty="0">
              <a:solidFill>
                <a:srgbClr val="FFC000"/>
              </a:solidFill>
              <a:sym typeface="Wingdings" panose="05000000000000000000" pitchFamily="2" charset="2"/>
            </a:rPr>
            <a:t>Unverletzlichkeit der Wohnung</a:t>
          </a:r>
          <a:endParaRPr lang="de-DE" sz="1800" b="1" dirty="0">
            <a:sym typeface="Wingdings" panose="05000000000000000000" pitchFamily="2" charset="2"/>
          </a:endParaRPr>
        </a:p>
      </dgm:t>
    </dgm:pt>
    <dgm:pt modelId="{D7FE5DC0-707E-4FD2-91D1-BA2931E1E816}" type="parTrans" cxnId="{94709AD4-8839-4066-A306-3DD0B08F844E}">
      <dgm:prSet/>
      <dgm:spPr/>
      <dgm:t>
        <a:bodyPr/>
        <a:lstStyle/>
        <a:p>
          <a:endParaRPr lang="de-DE"/>
        </a:p>
      </dgm:t>
    </dgm:pt>
    <dgm:pt modelId="{7450A7F4-5E2B-407B-96F8-D2420BCCCC61}" type="sibTrans" cxnId="{94709AD4-8839-4066-A306-3DD0B08F844E}">
      <dgm:prSet/>
      <dgm:spPr/>
      <dgm:t>
        <a:bodyPr/>
        <a:lstStyle/>
        <a:p>
          <a:endParaRPr lang="de-DE"/>
        </a:p>
      </dgm:t>
    </dgm:pt>
    <dgm:pt modelId="{B812339C-ABBD-4E83-9A95-B2E411E62302}">
      <dgm:prSet custT="1"/>
      <dgm:spPr>
        <a:solidFill>
          <a:srgbClr val="002060"/>
        </a:solidFill>
      </dgm:spPr>
      <dgm:t>
        <a:bodyPr/>
        <a:lstStyle/>
        <a:p>
          <a:pPr>
            <a:buNone/>
          </a:pPr>
          <a:r>
            <a:rPr lang="de-DE" sz="1800" b="1" dirty="0">
              <a:solidFill>
                <a:srgbClr val="FFC000"/>
              </a:solidFill>
              <a:sym typeface="Wingdings" panose="05000000000000000000" pitchFamily="2" charset="2"/>
            </a:rPr>
            <a:t>Freizügigkeit</a:t>
          </a:r>
          <a:endParaRPr lang="de-DE" sz="1800" b="1" dirty="0">
            <a:sym typeface="Wingdings" panose="05000000000000000000" pitchFamily="2" charset="2"/>
          </a:endParaRPr>
        </a:p>
      </dgm:t>
    </dgm:pt>
    <dgm:pt modelId="{426EC67E-24CB-4B9D-BC31-7942F29688B7}" type="parTrans" cxnId="{2791A9F5-6F56-4225-8D68-53B3F5DAA277}">
      <dgm:prSet/>
      <dgm:spPr/>
      <dgm:t>
        <a:bodyPr/>
        <a:lstStyle/>
        <a:p>
          <a:endParaRPr lang="de-DE"/>
        </a:p>
      </dgm:t>
    </dgm:pt>
    <dgm:pt modelId="{EC24EFCE-C0EF-49D4-8F62-064C3D3C6951}" type="sibTrans" cxnId="{2791A9F5-6F56-4225-8D68-53B3F5DAA277}">
      <dgm:prSet/>
      <dgm:spPr/>
      <dgm:t>
        <a:bodyPr/>
        <a:lstStyle/>
        <a:p>
          <a:endParaRPr lang="de-DE"/>
        </a:p>
      </dgm:t>
    </dgm:pt>
    <dgm:pt modelId="{A1AE771B-F48A-45BF-B3A7-A0627729A718}" type="pres">
      <dgm:prSet presAssocID="{E0E28D4B-ECD4-4905-8849-564EBCD0A325}" presName="diagram" presStyleCnt="0">
        <dgm:presLayoutVars>
          <dgm:dir/>
          <dgm:resizeHandles val="exact"/>
        </dgm:presLayoutVars>
      </dgm:prSet>
      <dgm:spPr/>
    </dgm:pt>
    <dgm:pt modelId="{420EC1BA-AA0B-4E59-9B1E-893234F3C336}" type="pres">
      <dgm:prSet presAssocID="{77C26976-F66F-4297-8E2F-3D659F977371}" presName="arrow" presStyleLbl="node1" presStyleIdx="0" presStyleCnt="2" custRadScaleRad="98708" custRadScaleInc="0">
        <dgm:presLayoutVars>
          <dgm:bulletEnabled val="1"/>
        </dgm:presLayoutVars>
      </dgm:prSet>
      <dgm:spPr/>
    </dgm:pt>
    <dgm:pt modelId="{4A951E61-7A11-4D71-B1A0-2BBF679161EC}" type="pres">
      <dgm:prSet presAssocID="{4DC69D19-1966-4AF7-92A0-8B3EC913F94B}" presName="arrow" presStyleLbl="node1" presStyleIdx="1" presStyleCnt="2" custRadScaleRad="113891" custRadScaleInc="0">
        <dgm:presLayoutVars>
          <dgm:bulletEnabled val="1"/>
        </dgm:presLayoutVars>
      </dgm:prSet>
      <dgm:spPr/>
    </dgm:pt>
  </dgm:ptLst>
  <dgm:cxnLst>
    <dgm:cxn modelId="{6D393304-AE40-459D-855F-34AFCBD49BAB}" type="presOf" srcId="{F631257E-E6ED-4667-A85F-7D2162D88F7C}" destId="{420EC1BA-AA0B-4E59-9B1E-893234F3C336}" srcOrd="0" destOrd="1" presId="urn:microsoft.com/office/officeart/2005/8/layout/arrow5"/>
    <dgm:cxn modelId="{EADC9C0D-8915-48E7-B092-6A5FB45C5D7D}" type="presOf" srcId="{E7098446-D177-428D-94D2-640C1D1FA073}" destId="{4A951E61-7A11-4D71-B1A0-2BBF679161EC}" srcOrd="0" destOrd="8" presId="urn:microsoft.com/office/officeart/2005/8/layout/arrow5"/>
    <dgm:cxn modelId="{C3936511-7494-4EE0-95DA-E3BA063A40C5}" srcId="{E0E28D4B-ECD4-4905-8849-564EBCD0A325}" destId="{4DC69D19-1966-4AF7-92A0-8B3EC913F94B}" srcOrd="1" destOrd="0" parTransId="{F95326A5-4B1E-4341-9EE9-3DA20C1FDEA7}" sibTransId="{C45C3EAC-D5AD-403B-9DAD-AD1F3E32DC78}"/>
    <dgm:cxn modelId="{1A692B16-E6FA-48EF-BEA0-2E129F5AC6D2}" srcId="{A9E3A508-1AF3-4A21-B31B-EC2663D33089}" destId="{57CB0BC3-1460-4778-AFC9-55E3B8BFDC0E}" srcOrd="0" destOrd="0" parTransId="{2B002E58-D390-4AAF-8B13-1B90C9F0FB20}" sibTransId="{C13C2A3F-4609-45B2-A012-08324AC4DE64}"/>
    <dgm:cxn modelId="{41BBBA18-A01B-4D1E-A59B-50668EA3E9EC}" type="presOf" srcId="{57CB0BC3-1460-4778-AFC9-55E3B8BFDC0E}" destId="{4A951E61-7A11-4D71-B1A0-2BBF679161EC}" srcOrd="0" destOrd="2" presId="urn:microsoft.com/office/officeart/2005/8/layout/arrow5"/>
    <dgm:cxn modelId="{ECBA7421-9BC6-47F9-9AEE-63D435327D17}" srcId="{4DC69D19-1966-4AF7-92A0-8B3EC913F94B}" destId="{109C715B-3EEC-4F9F-ACDE-81D6AA77DD61}" srcOrd="1" destOrd="0" parTransId="{43349D8B-2EE1-4A51-A824-DD7AD344509B}" sibTransId="{D21E13A8-6796-4DC3-A915-5B6C6E2BC482}"/>
    <dgm:cxn modelId="{B86F4827-884A-42CC-80E3-28E7566ABAFA}" type="presOf" srcId="{AC327F67-1EA8-434B-A7E4-C58FCE93B926}" destId="{4A951E61-7A11-4D71-B1A0-2BBF679161EC}" srcOrd="0" destOrd="4" presId="urn:microsoft.com/office/officeart/2005/8/layout/arrow5"/>
    <dgm:cxn modelId="{535D043F-9AEF-456A-904C-E32849AEC444}" srcId="{77C26976-F66F-4297-8E2F-3D659F977371}" destId="{F631257E-E6ED-4667-A85F-7D2162D88F7C}" srcOrd="0" destOrd="0" parTransId="{5474FA60-7781-42AE-BCEB-B8E4C1EA882F}" sibTransId="{9CD1ACF9-1830-4D35-9086-D37822F1456A}"/>
    <dgm:cxn modelId="{493BF143-8236-4D5F-9929-5318A8F31568}" type="presOf" srcId="{93106CFB-9141-49C1-BAB3-C779D0A69363}" destId="{4A951E61-7A11-4D71-B1A0-2BBF679161EC}" srcOrd="0" destOrd="7" presId="urn:microsoft.com/office/officeart/2005/8/layout/arrow5"/>
    <dgm:cxn modelId="{2EBD6F66-BC29-434C-9492-2237480A4AA1}" srcId="{109C715B-3EEC-4F9F-ACDE-81D6AA77DD61}" destId="{AC327F67-1EA8-434B-A7E4-C58FCE93B926}" srcOrd="0" destOrd="0" parTransId="{187EF261-73FC-4A81-BA97-DFD2977FDAC7}" sibTransId="{5603CA13-89A8-4D22-8042-7545DE8B41B9}"/>
    <dgm:cxn modelId="{2BD75349-4857-45DB-BA29-E232CF51E782}" type="presOf" srcId="{77C26976-F66F-4297-8E2F-3D659F977371}" destId="{420EC1BA-AA0B-4E59-9B1E-893234F3C336}" srcOrd="0" destOrd="0" presId="urn:microsoft.com/office/officeart/2005/8/layout/arrow5"/>
    <dgm:cxn modelId="{03B75A5A-1CC5-46C4-974A-CCA0D910166B}" type="presOf" srcId="{109C715B-3EEC-4F9F-ACDE-81D6AA77DD61}" destId="{4A951E61-7A11-4D71-B1A0-2BBF679161EC}" srcOrd="0" destOrd="3" presId="urn:microsoft.com/office/officeart/2005/8/layout/arrow5"/>
    <dgm:cxn modelId="{A8B0557D-A79F-4E7C-A9C1-4BBE09A2BBD7}" type="presOf" srcId="{A9E3A508-1AF3-4A21-B31B-EC2663D33089}" destId="{4A951E61-7A11-4D71-B1A0-2BBF679161EC}" srcOrd="0" destOrd="1" presId="urn:microsoft.com/office/officeart/2005/8/layout/arrow5"/>
    <dgm:cxn modelId="{7E66868D-5867-48E5-8B83-AB82C0868D09}" srcId="{E0E28D4B-ECD4-4905-8849-564EBCD0A325}" destId="{77C26976-F66F-4297-8E2F-3D659F977371}" srcOrd="0" destOrd="0" parTransId="{7CB07353-A189-4326-AEE4-97D241E8E0AE}" sibTransId="{B2C65F7E-4961-4BE1-9CE6-88F7D2AAAF88}"/>
    <dgm:cxn modelId="{34B5DD8E-0A71-453C-BA2A-6EBFBCA3CB1B}" srcId="{4DC69D19-1966-4AF7-92A0-8B3EC913F94B}" destId="{93106CFB-9141-49C1-BAB3-C779D0A69363}" srcOrd="3" destOrd="0" parTransId="{45BC5592-50EE-40B6-A3AE-B7D0C49369DD}" sibTransId="{31274E30-B9CE-4437-8874-10876EEAF93A}"/>
    <dgm:cxn modelId="{0F0C1BA5-0C4F-4DE9-BC3C-40EAD5A14F8A}" srcId="{4DC69D19-1966-4AF7-92A0-8B3EC913F94B}" destId="{3A600957-48EC-4756-B062-6206E92A35FB}" srcOrd="2" destOrd="0" parTransId="{6553FE08-C24C-45F3-93C0-F79512AA5D65}" sibTransId="{16884B2B-9961-45C0-AC48-7C4EDFFC2F06}"/>
    <dgm:cxn modelId="{E94E77A5-C552-4654-A928-B4221F3462B9}" srcId="{4DC69D19-1966-4AF7-92A0-8B3EC913F94B}" destId="{A9E3A508-1AF3-4A21-B31B-EC2663D33089}" srcOrd="0" destOrd="0" parTransId="{76CF7E87-7F30-40AD-BD8E-C8455D58FAFF}" sibTransId="{62F1159D-413E-40C9-9D80-3D4BACF8B897}"/>
    <dgm:cxn modelId="{62CDFCAD-C05B-45F7-9792-0B0AC904E888}" type="presOf" srcId="{B812339C-ABBD-4E83-9A95-B2E411E62302}" destId="{4A951E61-7A11-4D71-B1A0-2BBF679161EC}" srcOrd="0" destOrd="6" presId="urn:microsoft.com/office/officeart/2005/8/layout/arrow5"/>
    <dgm:cxn modelId="{651701B0-046C-478C-BC57-7019199D9FFE}" type="presOf" srcId="{4DC69D19-1966-4AF7-92A0-8B3EC913F94B}" destId="{4A951E61-7A11-4D71-B1A0-2BBF679161EC}" srcOrd="0" destOrd="0" presId="urn:microsoft.com/office/officeart/2005/8/layout/arrow5"/>
    <dgm:cxn modelId="{21F11BB0-CCBC-4A23-B2F3-188A9A02D8E8}" type="presOf" srcId="{E0E28D4B-ECD4-4905-8849-564EBCD0A325}" destId="{A1AE771B-F48A-45BF-B3A7-A0627729A718}" srcOrd="0" destOrd="0" presId="urn:microsoft.com/office/officeart/2005/8/layout/arrow5"/>
    <dgm:cxn modelId="{94709AD4-8839-4066-A306-3DD0B08F844E}" srcId="{93106CFB-9141-49C1-BAB3-C779D0A69363}" destId="{E7098446-D177-428D-94D2-640C1D1FA073}" srcOrd="0" destOrd="0" parTransId="{D7FE5DC0-707E-4FD2-91D1-BA2931E1E816}" sibTransId="{7450A7F4-5E2B-407B-96F8-D2420BCCCC61}"/>
    <dgm:cxn modelId="{E75F58EC-D31C-467C-8CE2-4C1A487782E0}" type="presOf" srcId="{3A600957-48EC-4756-B062-6206E92A35FB}" destId="{4A951E61-7A11-4D71-B1A0-2BBF679161EC}" srcOrd="0" destOrd="5" presId="urn:microsoft.com/office/officeart/2005/8/layout/arrow5"/>
    <dgm:cxn modelId="{2791A9F5-6F56-4225-8D68-53B3F5DAA277}" srcId="{3A600957-48EC-4756-B062-6206E92A35FB}" destId="{B812339C-ABBD-4E83-9A95-B2E411E62302}" srcOrd="0" destOrd="0" parTransId="{426EC67E-24CB-4B9D-BC31-7942F29688B7}" sibTransId="{EC24EFCE-C0EF-49D4-8F62-064C3D3C6951}"/>
    <dgm:cxn modelId="{6FE44492-3D47-43C8-9D69-B7557F79C0F3}" type="presParOf" srcId="{A1AE771B-F48A-45BF-B3A7-A0627729A718}" destId="{420EC1BA-AA0B-4E59-9B1E-893234F3C336}" srcOrd="0" destOrd="0" presId="urn:microsoft.com/office/officeart/2005/8/layout/arrow5"/>
    <dgm:cxn modelId="{EB9578BF-B87D-47DF-B536-2DBD32D8796C}" type="presParOf" srcId="{A1AE771B-F48A-45BF-B3A7-A0627729A718}" destId="{4A951E61-7A11-4D71-B1A0-2BBF679161EC}"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233CD1-5199-42F2-8499-F520E4D796FC}"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de-DE"/>
        </a:p>
      </dgm:t>
    </dgm:pt>
    <dgm:pt modelId="{4E79F8E1-6B12-4651-82CB-39AB253F961B}">
      <dgm:prSet phldrT="[Text]"/>
      <dgm:spPr/>
      <dgm:t>
        <a:bodyPr/>
        <a:lstStyle/>
        <a:p>
          <a:r>
            <a:rPr lang="de-DE" dirty="0"/>
            <a:t>2. Praktiker passen ihr Ausführung an die Praxis an.</a:t>
          </a:r>
        </a:p>
      </dgm:t>
    </dgm:pt>
    <dgm:pt modelId="{8A7A066C-CF0C-4FCF-BAE3-CF1E27CFAA60}" type="parTrans" cxnId="{58C21350-9918-4A61-80D4-0F958F6963E1}">
      <dgm:prSet/>
      <dgm:spPr/>
      <dgm:t>
        <a:bodyPr/>
        <a:lstStyle/>
        <a:p>
          <a:endParaRPr lang="de-DE"/>
        </a:p>
      </dgm:t>
    </dgm:pt>
    <dgm:pt modelId="{35F6A345-2BDC-46CF-B998-9ADDD224158B}" type="sibTrans" cxnId="{58C21350-9918-4A61-80D4-0F958F6963E1}">
      <dgm:prSet/>
      <dgm:spPr/>
      <dgm:t>
        <a:bodyPr/>
        <a:lstStyle/>
        <a:p>
          <a:endParaRPr lang="de-DE"/>
        </a:p>
      </dgm:t>
    </dgm:pt>
    <dgm:pt modelId="{718329B6-8124-48AF-ABCC-BDC112D0AF25}">
      <dgm:prSet phldrT="[Text]"/>
      <dgm:spPr/>
      <dgm:t>
        <a:bodyPr/>
        <a:lstStyle/>
        <a:p>
          <a:r>
            <a:rPr lang="de-DE" dirty="0"/>
            <a:t>1. Polizeiführung ordnet an</a:t>
          </a:r>
        </a:p>
      </dgm:t>
    </dgm:pt>
    <dgm:pt modelId="{AFEDC9E8-373E-4C00-86FA-6D06F9914537}" type="parTrans" cxnId="{781F09E6-0EE4-48A4-A0DF-EEA37FFD3C56}">
      <dgm:prSet/>
      <dgm:spPr/>
      <dgm:t>
        <a:bodyPr/>
        <a:lstStyle/>
        <a:p>
          <a:endParaRPr lang="de-DE"/>
        </a:p>
      </dgm:t>
    </dgm:pt>
    <dgm:pt modelId="{1747F671-6125-43E2-AA29-AE57E6B69D01}" type="sibTrans" cxnId="{781F09E6-0EE4-48A4-A0DF-EEA37FFD3C56}">
      <dgm:prSet/>
      <dgm:spPr/>
      <dgm:t>
        <a:bodyPr/>
        <a:lstStyle/>
        <a:p>
          <a:endParaRPr lang="de-DE"/>
        </a:p>
      </dgm:t>
    </dgm:pt>
    <dgm:pt modelId="{DE821B21-BFB9-4C53-83EB-EC36B9EB7F25}">
      <dgm:prSet phldrT="[Text]"/>
      <dgm:spPr/>
      <dgm:t>
        <a:bodyPr/>
        <a:lstStyle/>
        <a:p>
          <a:r>
            <a:rPr lang="de-DE" dirty="0"/>
            <a:t>4. Polizeiführung „kennt Anpassung“ und ist mit Vollzugsmeldung zufrieden</a:t>
          </a:r>
        </a:p>
      </dgm:t>
    </dgm:pt>
    <dgm:pt modelId="{B3C3F521-39FE-425D-85DA-CF981AE8AC0C}" type="parTrans" cxnId="{504D2197-EB73-4CDF-9218-B6AFB5072A09}">
      <dgm:prSet/>
      <dgm:spPr/>
      <dgm:t>
        <a:bodyPr/>
        <a:lstStyle/>
        <a:p>
          <a:endParaRPr lang="de-DE"/>
        </a:p>
      </dgm:t>
    </dgm:pt>
    <dgm:pt modelId="{F1684272-26D9-44FE-9877-BE57AD51CBE4}" type="sibTrans" cxnId="{504D2197-EB73-4CDF-9218-B6AFB5072A09}">
      <dgm:prSet/>
      <dgm:spPr/>
      <dgm:t>
        <a:bodyPr/>
        <a:lstStyle/>
        <a:p>
          <a:endParaRPr lang="de-DE"/>
        </a:p>
      </dgm:t>
    </dgm:pt>
    <dgm:pt modelId="{2859522E-D561-4C98-AA60-D6FA936D794F}">
      <dgm:prSet phldrT="[Text]"/>
      <dgm:spPr/>
      <dgm:t>
        <a:bodyPr/>
        <a:lstStyle/>
        <a:p>
          <a:r>
            <a:rPr lang="de-DE" dirty="0"/>
            <a:t>3. Praktiker melden „Vollzug der Anordnung“</a:t>
          </a:r>
        </a:p>
      </dgm:t>
    </dgm:pt>
    <dgm:pt modelId="{AC70B446-DC6E-43E0-A282-48BB899E509F}" type="parTrans" cxnId="{0F1820DE-D1B8-413C-895F-2B89FD930ACE}">
      <dgm:prSet/>
      <dgm:spPr/>
      <dgm:t>
        <a:bodyPr/>
        <a:lstStyle/>
        <a:p>
          <a:endParaRPr lang="de-DE"/>
        </a:p>
      </dgm:t>
    </dgm:pt>
    <dgm:pt modelId="{2D8E219D-35C0-4185-A5DE-318AD137C689}" type="sibTrans" cxnId="{0F1820DE-D1B8-413C-895F-2B89FD930ACE}">
      <dgm:prSet/>
      <dgm:spPr/>
      <dgm:t>
        <a:bodyPr/>
        <a:lstStyle/>
        <a:p>
          <a:endParaRPr lang="de-DE"/>
        </a:p>
      </dgm:t>
    </dgm:pt>
    <dgm:pt modelId="{41A386E7-2DFE-4C0C-830D-A355A55D1B66}" type="pres">
      <dgm:prSet presAssocID="{54233CD1-5199-42F2-8499-F520E4D796FC}" presName="cycle" presStyleCnt="0">
        <dgm:presLayoutVars>
          <dgm:dir/>
          <dgm:resizeHandles val="exact"/>
        </dgm:presLayoutVars>
      </dgm:prSet>
      <dgm:spPr/>
    </dgm:pt>
    <dgm:pt modelId="{24C397D4-34AE-4686-8214-B72834314F9D}" type="pres">
      <dgm:prSet presAssocID="{4E79F8E1-6B12-4651-82CB-39AB253F961B}" presName="dummy" presStyleCnt="0"/>
      <dgm:spPr/>
    </dgm:pt>
    <dgm:pt modelId="{5B751775-E3B7-4E99-BC5C-5B901C0060A4}" type="pres">
      <dgm:prSet presAssocID="{4E79F8E1-6B12-4651-82CB-39AB253F961B}" presName="node" presStyleLbl="revTx" presStyleIdx="0" presStyleCnt="4">
        <dgm:presLayoutVars>
          <dgm:bulletEnabled val="1"/>
        </dgm:presLayoutVars>
      </dgm:prSet>
      <dgm:spPr/>
    </dgm:pt>
    <dgm:pt modelId="{535A7DE3-7180-4B7E-8000-ABF6BC520662}" type="pres">
      <dgm:prSet presAssocID="{35F6A345-2BDC-46CF-B998-9ADDD224158B}" presName="sibTrans" presStyleLbl="node1" presStyleIdx="0" presStyleCnt="4"/>
      <dgm:spPr/>
    </dgm:pt>
    <dgm:pt modelId="{75C87F39-AD8E-4457-8689-D641E197B0D0}" type="pres">
      <dgm:prSet presAssocID="{2859522E-D561-4C98-AA60-D6FA936D794F}" presName="dummy" presStyleCnt="0"/>
      <dgm:spPr/>
    </dgm:pt>
    <dgm:pt modelId="{323D5B9F-A80B-4380-A18C-CEF1F69A0426}" type="pres">
      <dgm:prSet presAssocID="{2859522E-D561-4C98-AA60-D6FA936D794F}" presName="node" presStyleLbl="revTx" presStyleIdx="1" presStyleCnt="4">
        <dgm:presLayoutVars>
          <dgm:bulletEnabled val="1"/>
        </dgm:presLayoutVars>
      </dgm:prSet>
      <dgm:spPr/>
    </dgm:pt>
    <dgm:pt modelId="{9F1884C1-A7DA-4B58-8978-6A0576FC9B91}" type="pres">
      <dgm:prSet presAssocID="{2D8E219D-35C0-4185-A5DE-318AD137C689}" presName="sibTrans" presStyleLbl="node1" presStyleIdx="1" presStyleCnt="4"/>
      <dgm:spPr/>
    </dgm:pt>
    <dgm:pt modelId="{0E3BB088-87E4-4FDC-8EC7-8686864C980B}" type="pres">
      <dgm:prSet presAssocID="{DE821B21-BFB9-4C53-83EB-EC36B9EB7F25}" presName="dummy" presStyleCnt="0"/>
      <dgm:spPr/>
    </dgm:pt>
    <dgm:pt modelId="{B1E32BEA-0276-48A7-8983-BD30A1A56A1A}" type="pres">
      <dgm:prSet presAssocID="{DE821B21-BFB9-4C53-83EB-EC36B9EB7F25}" presName="node" presStyleLbl="revTx" presStyleIdx="2" presStyleCnt="4">
        <dgm:presLayoutVars>
          <dgm:bulletEnabled val="1"/>
        </dgm:presLayoutVars>
      </dgm:prSet>
      <dgm:spPr/>
    </dgm:pt>
    <dgm:pt modelId="{6132B3D8-FE9B-4F96-A83D-A1B82ABE168C}" type="pres">
      <dgm:prSet presAssocID="{F1684272-26D9-44FE-9877-BE57AD51CBE4}" presName="sibTrans" presStyleLbl="node1" presStyleIdx="2" presStyleCnt="4"/>
      <dgm:spPr/>
    </dgm:pt>
    <dgm:pt modelId="{2BCAE33F-1E7A-48E4-8E30-BBDE117B2A42}" type="pres">
      <dgm:prSet presAssocID="{718329B6-8124-48AF-ABCC-BDC112D0AF25}" presName="dummy" presStyleCnt="0"/>
      <dgm:spPr/>
    </dgm:pt>
    <dgm:pt modelId="{32A9F2D7-4B46-416B-95C7-CFC4C2B3AD24}" type="pres">
      <dgm:prSet presAssocID="{718329B6-8124-48AF-ABCC-BDC112D0AF25}" presName="node" presStyleLbl="revTx" presStyleIdx="3" presStyleCnt="4">
        <dgm:presLayoutVars>
          <dgm:bulletEnabled val="1"/>
        </dgm:presLayoutVars>
      </dgm:prSet>
      <dgm:spPr/>
    </dgm:pt>
    <dgm:pt modelId="{C0EE4A2A-12B6-45E2-A76E-8719E5BE6759}" type="pres">
      <dgm:prSet presAssocID="{1747F671-6125-43E2-AA29-AE57E6B69D01}" presName="sibTrans" presStyleLbl="node1" presStyleIdx="3" presStyleCnt="4"/>
      <dgm:spPr/>
    </dgm:pt>
  </dgm:ptLst>
  <dgm:cxnLst>
    <dgm:cxn modelId="{BAC5FA2E-AD0F-4B40-BA97-B66D29C53F95}" type="presOf" srcId="{718329B6-8124-48AF-ABCC-BDC112D0AF25}" destId="{32A9F2D7-4B46-416B-95C7-CFC4C2B3AD24}" srcOrd="0" destOrd="0" presId="urn:microsoft.com/office/officeart/2005/8/layout/cycle1"/>
    <dgm:cxn modelId="{4F8E5868-D859-475F-B4E6-347E83CA7370}" type="presOf" srcId="{35F6A345-2BDC-46CF-B998-9ADDD224158B}" destId="{535A7DE3-7180-4B7E-8000-ABF6BC520662}" srcOrd="0" destOrd="0" presId="urn:microsoft.com/office/officeart/2005/8/layout/cycle1"/>
    <dgm:cxn modelId="{58C21350-9918-4A61-80D4-0F958F6963E1}" srcId="{54233CD1-5199-42F2-8499-F520E4D796FC}" destId="{4E79F8E1-6B12-4651-82CB-39AB253F961B}" srcOrd="0" destOrd="0" parTransId="{8A7A066C-CF0C-4FCF-BAE3-CF1E27CFAA60}" sibTransId="{35F6A345-2BDC-46CF-B998-9ADDD224158B}"/>
    <dgm:cxn modelId="{D9A7F074-2A95-4831-9CBE-EB46CBC5F041}" type="presOf" srcId="{4E79F8E1-6B12-4651-82CB-39AB253F961B}" destId="{5B751775-E3B7-4E99-BC5C-5B901C0060A4}" srcOrd="0" destOrd="0" presId="urn:microsoft.com/office/officeart/2005/8/layout/cycle1"/>
    <dgm:cxn modelId="{5F0E7980-3C23-467E-8BFB-DB6BEE71D1CD}" type="presOf" srcId="{F1684272-26D9-44FE-9877-BE57AD51CBE4}" destId="{6132B3D8-FE9B-4F96-A83D-A1B82ABE168C}" srcOrd="0" destOrd="0" presId="urn:microsoft.com/office/officeart/2005/8/layout/cycle1"/>
    <dgm:cxn modelId="{504D2197-EB73-4CDF-9218-B6AFB5072A09}" srcId="{54233CD1-5199-42F2-8499-F520E4D796FC}" destId="{DE821B21-BFB9-4C53-83EB-EC36B9EB7F25}" srcOrd="2" destOrd="0" parTransId="{B3C3F521-39FE-425D-85DA-CF981AE8AC0C}" sibTransId="{F1684272-26D9-44FE-9877-BE57AD51CBE4}"/>
    <dgm:cxn modelId="{F6AAE7AC-2209-4BE3-967F-753C1DD2EEFB}" type="presOf" srcId="{DE821B21-BFB9-4C53-83EB-EC36B9EB7F25}" destId="{B1E32BEA-0276-48A7-8983-BD30A1A56A1A}" srcOrd="0" destOrd="0" presId="urn:microsoft.com/office/officeart/2005/8/layout/cycle1"/>
    <dgm:cxn modelId="{45DB7CC2-BB73-4E9C-9A9C-5E7DCECBC26E}" type="presOf" srcId="{1747F671-6125-43E2-AA29-AE57E6B69D01}" destId="{C0EE4A2A-12B6-45E2-A76E-8719E5BE6759}" srcOrd="0" destOrd="0" presId="urn:microsoft.com/office/officeart/2005/8/layout/cycle1"/>
    <dgm:cxn modelId="{06C4BACA-BBCF-404F-9608-CA38BA3C3CBA}" type="presOf" srcId="{2859522E-D561-4C98-AA60-D6FA936D794F}" destId="{323D5B9F-A80B-4380-A18C-CEF1F69A0426}" srcOrd="0" destOrd="0" presId="urn:microsoft.com/office/officeart/2005/8/layout/cycle1"/>
    <dgm:cxn modelId="{0F1820DE-D1B8-413C-895F-2B89FD930ACE}" srcId="{54233CD1-5199-42F2-8499-F520E4D796FC}" destId="{2859522E-D561-4C98-AA60-D6FA936D794F}" srcOrd="1" destOrd="0" parTransId="{AC70B446-DC6E-43E0-A282-48BB899E509F}" sibTransId="{2D8E219D-35C0-4185-A5DE-318AD137C689}"/>
    <dgm:cxn modelId="{781F09E6-0EE4-48A4-A0DF-EEA37FFD3C56}" srcId="{54233CD1-5199-42F2-8499-F520E4D796FC}" destId="{718329B6-8124-48AF-ABCC-BDC112D0AF25}" srcOrd="3" destOrd="0" parTransId="{AFEDC9E8-373E-4C00-86FA-6D06F9914537}" sibTransId="{1747F671-6125-43E2-AA29-AE57E6B69D01}"/>
    <dgm:cxn modelId="{4F4DD4EE-FC18-44AD-B26A-D88AF2884D54}" type="presOf" srcId="{54233CD1-5199-42F2-8499-F520E4D796FC}" destId="{41A386E7-2DFE-4C0C-830D-A355A55D1B66}" srcOrd="0" destOrd="0" presId="urn:microsoft.com/office/officeart/2005/8/layout/cycle1"/>
    <dgm:cxn modelId="{D8308CF4-0E82-4C56-9998-BCE860A97AEE}" type="presOf" srcId="{2D8E219D-35C0-4185-A5DE-318AD137C689}" destId="{9F1884C1-A7DA-4B58-8978-6A0576FC9B91}" srcOrd="0" destOrd="0" presId="urn:microsoft.com/office/officeart/2005/8/layout/cycle1"/>
    <dgm:cxn modelId="{CB6B039C-D5A4-4F26-9B12-2F6C280E4008}" type="presParOf" srcId="{41A386E7-2DFE-4C0C-830D-A355A55D1B66}" destId="{24C397D4-34AE-4686-8214-B72834314F9D}" srcOrd="0" destOrd="0" presId="urn:microsoft.com/office/officeart/2005/8/layout/cycle1"/>
    <dgm:cxn modelId="{26AEF76B-55AF-4D1E-9661-9FA4FBFDE964}" type="presParOf" srcId="{41A386E7-2DFE-4C0C-830D-A355A55D1B66}" destId="{5B751775-E3B7-4E99-BC5C-5B901C0060A4}" srcOrd="1" destOrd="0" presId="urn:microsoft.com/office/officeart/2005/8/layout/cycle1"/>
    <dgm:cxn modelId="{44528969-CBBD-44E2-AC88-F5B233B8D765}" type="presParOf" srcId="{41A386E7-2DFE-4C0C-830D-A355A55D1B66}" destId="{535A7DE3-7180-4B7E-8000-ABF6BC520662}" srcOrd="2" destOrd="0" presId="urn:microsoft.com/office/officeart/2005/8/layout/cycle1"/>
    <dgm:cxn modelId="{296065A4-DCF0-4073-ABA2-522B6246D7E0}" type="presParOf" srcId="{41A386E7-2DFE-4C0C-830D-A355A55D1B66}" destId="{75C87F39-AD8E-4457-8689-D641E197B0D0}" srcOrd="3" destOrd="0" presId="urn:microsoft.com/office/officeart/2005/8/layout/cycle1"/>
    <dgm:cxn modelId="{50129568-5523-4E2F-9C89-552D1ADD8498}" type="presParOf" srcId="{41A386E7-2DFE-4C0C-830D-A355A55D1B66}" destId="{323D5B9F-A80B-4380-A18C-CEF1F69A0426}" srcOrd="4" destOrd="0" presId="urn:microsoft.com/office/officeart/2005/8/layout/cycle1"/>
    <dgm:cxn modelId="{E36CC372-3994-4881-B054-301E46BE2C0B}" type="presParOf" srcId="{41A386E7-2DFE-4C0C-830D-A355A55D1B66}" destId="{9F1884C1-A7DA-4B58-8978-6A0576FC9B91}" srcOrd="5" destOrd="0" presId="urn:microsoft.com/office/officeart/2005/8/layout/cycle1"/>
    <dgm:cxn modelId="{315C5F36-52BB-4C51-89F6-A319790540D4}" type="presParOf" srcId="{41A386E7-2DFE-4C0C-830D-A355A55D1B66}" destId="{0E3BB088-87E4-4FDC-8EC7-8686864C980B}" srcOrd="6" destOrd="0" presId="urn:microsoft.com/office/officeart/2005/8/layout/cycle1"/>
    <dgm:cxn modelId="{A9B84D70-D5C9-4EBB-B877-3EC66B74750A}" type="presParOf" srcId="{41A386E7-2DFE-4C0C-830D-A355A55D1B66}" destId="{B1E32BEA-0276-48A7-8983-BD30A1A56A1A}" srcOrd="7" destOrd="0" presId="urn:microsoft.com/office/officeart/2005/8/layout/cycle1"/>
    <dgm:cxn modelId="{5E382417-A724-4A5B-A6C9-9E56E701AF5B}" type="presParOf" srcId="{41A386E7-2DFE-4C0C-830D-A355A55D1B66}" destId="{6132B3D8-FE9B-4F96-A83D-A1B82ABE168C}" srcOrd="8" destOrd="0" presId="urn:microsoft.com/office/officeart/2005/8/layout/cycle1"/>
    <dgm:cxn modelId="{0EAE75C1-67A6-4EEC-9D89-A3622FDD67BE}" type="presParOf" srcId="{41A386E7-2DFE-4C0C-830D-A355A55D1B66}" destId="{2BCAE33F-1E7A-48E4-8E30-BBDE117B2A42}" srcOrd="9" destOrd="0" presId="urn:microsoft.com/office/officeart/2005/8/layout/cycle1"/>
    <dgm:cxn modelId="{6ED9A2BC-0245-4D1E-B72D-129E88D42479}" type="presParOf" srcId="{41A386E7-2DFE-4C0C-830D-A355A55D1B66}" destId="{32A9F2D7-4B46-416B-95C7-CFC4C2B3AD24}" srcOrd="10" destOrd="0" presId="urn:microsoft.com/office/officeart/2005/8/layout/cycle1"/>
    <dgm:cxn modelId="{66E95150-BFD8-4C68-B3C9-D3EEB24080B4}" type="presParOf" srcId="{41A386E7-2DFE-4C0C-830D-A355A55D1B66}" destId="{C0EE4A2A-12B6-45E2-A76E-8719E5BE6759}" srcOrd="11"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0EC1BA-AA0B-4E59-9B1E-893234F3C336}">
      <dsp:nvSpPr>
        <dsp:cNvPr id="0" name=""/>
        <dsp:cNvSpPr/>
      </dsp:nvSpPr>
      <dsp:spPr>
        <a:xfrm rot="16200000">
          <a:off x="41122" y="489049"/>
          <a:ext cx="5879900" cy="5879900"/>
        </a:xfrm>
        <a:prstGeom prst="downArrow">
          <a:avLst>
            <a:gd name="adj1" fmla="val 50000"/>
            <a:gd name="adj2" fmla="val 35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l" defTabSz="1066800">
            <a:lnSpc>
              <a:spcPct val="90000"/>
            </a:lnSpc>
            <a:spcBef>
              <a:spcPct val="0"/>
            </a:spcBef>
            <a:spcAft>
              <a:spcPct val="35000"/>
            </a:spcAft>
            <a:buNone/>
          </a:pPr>
          <a:endParaRPr lang="de-DE" sz="2400" b="1" kern="1200" dirty="0"/>
        </a:p>
        <a:p>
          <a:pPr marL="0" lvl="0" indent="0" algn="l" defTabSz="1066800">
            <a:lnSpc>
              <a:spcPct val="90000"/>
            </a:lnSpc>
            <a:spcBef>
              <a:spcPct val="0"/>
            </a:spcBef>
            <a:spcAft>
              <a:spcPct val="35000"/>
            </a:spcAft>
            <a:buNone/>
          </a:pPr>
          <a:r>
            <a:rPr lang="de-DE" sz="2400" b="1" kern="1200" dirty="0"/>
            <a:t>Art. 2 GG</a:t>
          </a:r>
          <a:endParaRPr lang="de-DE" sz="2400" kern="1200" dirty="0"/>
        </a:p>
        <a:p>
          <a:pPr marL="0" lvl="1" indent="0" algn="l" defTabSz="1066800">
            <a:lnSpc>
              <a:spcPct val="90000"/>
            </a:lnSpc>
            <a:spcBef>
              <a:spcPct val="0"/>
            </a:spcBef>
            <a:spcAft>
              <a:spcPct val="15000"/>
            </a:spcAft>
            <a:buNone/>
          </a:pPr>
          <a:r>
            <a:rPr lang="de-DE" sz="2400" b="1" kern="1200" dirty="0">
              <a:solidFill>
                <a:srgbClr val="FFC000"/>
              </a:solidFill>
            </a:rPr>
            <a:t>Jeder hat das Recht auf Leben und körperliche Unversehrtheit</a:t>
          </a:r>
          <a:r>
            <a:rPr lang="de-DE" sz="2400" kern="1200" dirty="0"/>
            <a:t>. </a:t>
          </a:r>
        </a:p>
      </dsp:txBody>
      <dsp:txXfrm rot="5400000">
        <a:off x="41122" y="1959024"/>
        <a:ext cx="4850918" cy="2939950"/>
      </dsp:txXfrm>
    </dsp:sp>
    <dsp:sp modelId="{4A951E61-7A11-4D71-B1A0-2BBF679161EC}">
      <dsp:nvSpPr>
        <dsp:cNvPr id="0" name=""/>
        <dsp:cNvSpPr/>
      </dsp:nvSpPr>
      <dsp:spPr>
        <a:xfrm rot="5400000">
          <a:off x="6222647" y="489049"/>
          <a:ext cx="5879900" cy="5879900"/>
        </a:xfrm>
        <a:prstGeom prst="downArrow">
          <a:avLst>
            <a:gd name="adj1" fmla="val 50000"/>
            <a:gd name="adj2" fmla="val 35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de-DE" sz="1800" b="1" kern="1200" dirty="0">
              <a:solidFill>
                <a:schemeClr val="bg1"/>
              </a:solidFill>
            </a:rPr>
            <a:t>Freiheitsrechte</a:t>
          </a:r>
          <a:endParaRPr lang="de-DE" sz="1800" kern="1200" dirty="0"/>
        </a:p>
        <a:p>
          <a:pPr marL="171450" lvl="1" indent="-171450" algn="l" defTabSz="800100">
            <a:lnSpc>
              <a:spcPct val="90000"/>
            </a:lnSpc>
            <a:spcBef>
              <a:spcPct val="0"/>
            </a:spcBef>
            <a:spcAft>
              <a:spcPct val="15000"/>
            </a:spcAft>
            <a:buChar char="•"/>
          </a:pPr>
          <a:r>
            <a:rPr lang="de-DE" sz="1800" b="1" kern="1200" dirty="0">
              <a:solidFill>
                <a:schemeClr val="bg1"/>
              </a:solidFill>
            </a:rPr>
            <a:t>Art. 2 GG</a:t>
          </a:r>
          <a:endParaRPr lang="de-DE" sz="1800" b="1" kern="1200" dirty="0"/>
        </a:p>
        <a:p>
          <a:pPr marL="342900" lvl="2" indent="-171450" algn="l" defTabSz="800100">
            <a:lnSpc>
              <a:spcPct val="90000"/>
            </a:lnSpc>
            <a:spcBef>
              <a:spcPct val="0"/>
            </a:spcBef>
            <a:spcAft>
              <a:spcPct val="15000"/>
            </a:spcAft>
            <a:buNone/>
          </a:pPr>
          <a:r>
            <a:rPr lang="de-DE" sz="1800" b="1" kern="1200" dirty="0">
              <a:solidFill>
                <a:srgbClr val="FFC000"/>
              </a:solidFill>
            </a:rPr>
            <a:t>freie Entfaltung der Persönlichkeit</a:t>
          </a:r>
        </a:p>
        <a:p>
          <a:pPr marL="171450" lvl="1" indent="-171450" algn="l" defTabSz="800100">
            <a:lnSpc>
              <a:spcPct val="90000"/>
            </a:lnSpc>
            <a:spcBef>
              <a:spcPct val="0"/>
            </a:spcBef>
            <a:spcAft>
              <a:spcPct val="15000"/>
            </a:spcAft>
            <a:buChar char="•"/>
          </a:pPr>
          <a:r>
            <a:rPr lang="de-DE" sz="1800" b="1" kern="1200" dirty="0"/>
            <a:t>Art. 8 GG</a:t>
          </a:r>
          <a:endParaRPr lang="de-DE" sz="1800" b="1" kern="1200" dirty="0">
            <a:solidFill>
              <a:srgbClr val="FFC000"/>
            </a:solidFill>
          </a:endParaRPr>
        </a:p>
        <a:p>
          <a:pPr marL="342900" lvl="2" indent="-171450" algn="l" defTabSz="800100">
            <a:lnSpc>
              <a:spcPct val="90000"/>
            </a:lnSpc>
            <a:spcBef>
              <a:spcPct val="0"/>
            </a:spcBef>
            <a:spcAft>
              <a:spcPct val="15000"/>
            </a:spcAft>
            <a:buNone/>
          </a:pPr>
          <a:r>
            <a:rPr lang="de-DE" sz="1800" b="1" kern="1200" dirty="0">
              <a:solidFill>
                <a:srgbClr val="FFC000"/>
              </a:solidFill>
              <a:sym typeface="Wingdings" panose="05000000000000000000" pitchFamily="2" charset="2"/>
            </a:rPr>
            <a:t>Versammlungsfreiheit</a:t>
          </a:r>
        </a:p>
        <a:p>
          <a:pPr marL="171450" lvl="1" indent="-171450" algn="l" defTabSz="800100">
            <a:lnSpc>
              <a:spcPct val="90000"/>
            </a:lnSpc>
            <a:spcBef>
              <a:spcPct val="0"/>
            </a:spcBef>
            <a:spcAft>
              <a:spcPct val="15000"/>
            </a:spcAft>
            <a:buChar char="•"/>
          </a:pPr>
          <a:r>
            <a:rPr lang="de-DE" sz="1800" b="1" kern="1200" dirty="0">
              <a:sym typeface="Wingdings" panose="05000000000000000000" pitchFamily="2" charset="2"/>
            </a:rPr>
            <a:t>Art. 11 GG</a:t>
          </a:r>
        </a:p>
        <a:p>
          <a:pPr marL="342900" lvl="2" indent="-171450" algn="l" defTabSz="800100">
            <a:lnSpc>
              <a:spcPct val="90000"/>
            </a:lnSpc>
            <a:spcBef>
              <a:spcPct val="0"/>
            </a:spcBef>
            <a:spcAft>
              <a:spcPct val="15000"/>
            </a:spcAft>
            <a:buNone/>
          </a:pPr>
          <a:r>
            <a:rPr lang="de-DE" sz="1800" b="1" kern="1200" dirty="0">
              <a:solidFill>
                <a:srgbClr val="FFC000"/>
              </a:solidFill>
              <a:sym typeface="Wingdings" panose="05000000000000000000" pitchFamily="2" charset="2"/>
            </a:rPr>
            <a:t>Freizügigkeit</a:t>
          </a:r>
          <a:endParaRPr lang="de-DE" sz="1800" b="1" kern="1200" dirty="0">
            <a:sym typeface="Wingdings" panose="05000000000000000000" pitchFamily="2" charset="2"/>
          </a:endParaRPr>
        </a:p>
        <a:p>
          <a:pPr marL="171450" lvl="1" indent="-171450" algn="l" defTabSz="800100">
            <a:lnSpc>
              <a:spcPct val="90000"/>
            </a:lnSpc>
            <a:spcBef>
              <a:spcPct val="0"/>
            </a:spcBef>
            <a:spcAft>
              <a:spcPct val="15000"/>
            </a:spcAft>
            <a:buChar char="•"/>
          </a:pPr>
          <a:r>
            <a:rPr lang="de-DE" sz="1800" b="1" kern="1200" dirty="0">
              <a:sym typeface="Wingdings" panose="05000000000000000000" pitchFamily="2" charset="2"/>
            </a:rPr>
            <a:t>Art. 13 GG</a:t>
          </a:r>
        </a:p>
        <a:p>
          <a:pPr marL="342900" lvl="2" indent="-171450" algn="l" defTabSz="800100">
            <a:lnSpc>
              <a:spcPct val="90000"/>
            </a:lnSpc>
            <a:spcBef>
              <a:spcPct val="0"/>
            </a:spcBef>
            <a:spcAft>
              <a:spcPct val="15000"/>
            </a:spcAft>
            <a:buNone/>
          </a:pPr>
          <a:r>
            <a:rPr lang="de-DE" sz="1800" b="1" kern="1200" dirty="0">
              <a:solidFill>
                <a:srgbClr val="FFC000"/>
              </a:solidFill>
              <a:sym typeface="Wingdings" panose="05000000000000000000" pitchFamily="2" charset="2"/>
            </a:rPr>
            <a:t>Unverletzlichkeit der Wohnung</a:t>
          </a:r>
          <a:endParaRPr lang="de-DE" sz="1800" b="1" kern="1200" dirty="0">
            <a:sym typeface="Wingdings" panose="05000000000000000000" pitchFamily="2" charset="2"/>
          </a:endParaRPr>
        </a:p>
      </dsp:txBody>
      <dsp:txXfrm rot="-5400000">
        <a:off x="7251629" y="1959024"/>
        <a:ext cx="4850918" cy="29399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751775-E3B7-4E99-BC5C-5B901C0060A4}">
      <dsp:nvSpPr>
        <dsp:cNvPr id="0" name=""/>
        <dsp:cNvSpPr/>
      </dsp:nvSpPr>
      <dsp:spPr>
        <a:xfrm>
          <a:off x="4735144" y="121283"/>
          <a:ext cx="1916906" cy="1916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de-DE" sz="2100" kern="1200" dirty="0"/>
            <a:t>2. Praktiker passen ihr Ausführung an die Praxis an.</a:t>
          </a:r>
        </a:p>
      </dsp:txBody>
      <dsp:txXfrm>
        <a:off x="4735144" y="121283"/>
        <a:ext cx="1916906" cy="1916906"/>
      </dsp:txXfrm>
    </dsp:sp>
    <dsp:sp modelId="{535A7DE3-7180-4B7E-8000-ABF6BC520662}">
      <dsp:nvSpPr>
        <dsp:cNvPr id="0" name=""/>
        <dsp:cNvSpPr/>
      </dsp:nvSpPr>
      <dsp:spPr>
        <a:xfrm>
          <a:off x="1354454" y="-211"/>
          <a:ext cx="5419090" cy="5419090"/>
        </a:xfrm>
        <a:prstGeom prst="circularArrow">
          <a:avLst>
            <a:gd name="adj1" fmla="val 6898"/>
            <a:gd name="adj2" fmla="val 465012"/>
            <a:gd name="adj3" fmla="val 550847"/>
            <a:gd name="adj4" fmla="val 20584141"/>
            <a:gd name="adj5" fmla="val 804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3D5B9F-A80B-4380-A18C-CEF1F69A0426}">
      <dsp:nvSpPr>
        <dsp:cNvPr id="0" name=""/>
        <dsp:cNvSpPr/>
      </dsp:nvSpPr>
      <dsp:spPr>
        <a:xfrm>
          <a:off x="4735144" y="3380477"/>
          <a:ext cx="1916906" cy="1916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de-DE" sz="2100" kern="1200" dirty="0"/>
            <a:t>3. Praktiker melden „Vollzug der Anordnung“</a:t>
          </a:r>
        </a:p>
      </dsp:txBody>
      <dsp:txXfrm>
        <a:off x="4735144" y="3380477"/>
        <a:ext cx="1916906" cy="1916906"/>
      </dsp:txXfrm>
    </dsp:sp>
    <dsp:sp modelId="{9F1884C1-A7DA-4B58-8978-6A0576FC9B91}">
      <dsp:nvSpPr>
        <dsp:cNvPr id="0" name=""/>
        <dsp:cNvSpPr/>
      </dsp:nvSpPr>
      <dsp:spPr>
        <a:xfrm>
          <a:off x="1354454" y="-211"/>
          <a:ext cx="5419090" cy="5419090"/>
        </a:xfrm>
        <a:prstGeom prst="circularArrow">
          <a:avLst>
            <a:gd name="adj1" fmla="val 6898"/>
            <a:gd name="adj2" fmla="val 465012"/>
            <a:gd name="adj3" fmla="val 5950847"/>
            <a:gd name="adj4" fmla="val 4384141"/>
            <a:gd name="adj5" fmla="val 804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E32BEA-0276-48A7-8983-BD30A1A56A1A}">
      <dsp:nvSpPr>
        <dsp:cNvPr id="0" name=""/>
        <dsp:cNvSpPr/>
      </dsp:nvSpPr>
      <dsp:spPr>
        <a:xfrm>
          <a:off x="1475949" y="3380477"/>
          <a:ext cx="1916906" cy="1916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de-DE" sz="2100" kern="1200" dirty="0"/>
            <a:t>4. Polizeiführung „kennt Anpassung“ und ist mit Vollzugsmeldung zufrieden</a:t>
          </a:r>
        </a:p>
      </dsp:txBody>
      <dsp:txXfrm>
        <a:off x="1475949" y="3380477"/>
        <a:ext cx="1916906" cy="1916906"/>
      </dsp:txXfrm>
    </dsp:sp>
    <dsp:sp modelId="{6132B3D8-FE9B-4F96-A83D-A1B82ABE168C}">
      <dsp:nvSpPr>
        <dsp:cNvPr id="0" name=""/>
        <dsp:cNvSpPr/>
      </dsp:nvSpPr>
      <dsp:spPr>
        <a:xfrm>
          <a:off x="1354454" y="-211"/>
          <a:ext cx="5419090" cy="5419090"/>
        </a:xfrm>
        <a:prstGeom prst="circularArrow">
          <a:avLst>
            <a:gd name="adj1" fmla="val 6898"/>
            <a:gd name="adj2" fmla="val 465012"/>
            <a:gd name="adj3" fmla="val 11350847"/>
            <a:gd name="adj4" fmla="val 9784141"/>
            <a:gd name="adj5" fmla="val 804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A9F2D7-4B46-416B-95C7-CFC4C2B3AD24}">
      <dsp:nvSpPr>
        <dsp:cNvPr id="0" name=""/>
        <dsp:cNvSpPr/>
      </dsp:nvSpPr>
      <dsp:spPr>
        <a:xfrm>
          <a:off x="1475949" y="121283"/>
          <a:ext cx="1916906" cy="1916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de-DE" sz="2100" kern="1200" dirty="0"/>
            <a:t>1. Polizeiführung ordnet an</a:t>
          </a:r>
        </a:p>
      </dsp:txBody>
      <dsp:txXfrm>
        <a:off x="1475949" y="121283"/>
        <a:ext cx="1916906" cy="1916906"/>
      </dsp:txXfrm>
    </dsp:sp>
    <dsp:sp modelId="{C0EE4A2A-12B6-45E2-A76E-8719E5BE6759}">
      <dsp:nvSpPr>
        <dsp:cNvPr id="0" name=""/>
        <dsp:cNvSpPr/>
      </dsp:nvSpPr>
      <dsp:spPr>
        <a:xfrm>
          <a:off x="1354454" y="-211"/>
          <a:ext cx="5419090" cy="5419090"/>
        </a:xfrm>
        <a:prstGeom prst="circularArrow">
          <a:avLst>
            <a:gd name="adj1" fmla="val 6898"/>
            <a:gd name="adj2" fmla="val 465012"/>
            <a:gd name="adj3" fmla="val 16750847"/>
            <a:gd name="adj4" fmla="val 15184141"/>
            <a:gd name="adj5" fmla="val 804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B2C511-0949-4C27-9EB3-4C740B3C2376}" type="datetimeFigureOut">
              <a:rPr lang="de-DE" smtClean="0"/>
              <a:t>16.07.2021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913274-3C1C-4288-A21E-3DEB2C72E71B}" type="slidenum">
              <a:rPr lang="de-DE" smtClean="0"/>
              <a:t>‹Nr.›</a:t>
            </a:fld>
            <a:endParaRPr lang="de-DE"/>
          </a:p>
        </p:txBody>
      </p:sp>
    </p:spTree>
    <p:extLst>
      <p:ext uri="{BB962C8B-B14F-4D97-AF65-F5344CB8AC3E}">
        <p14:creationId xmlns:p14="http://schemas.microsoft.com/office/powerpoint/2010/main" val="1928337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e.wikipedia.org/wiki/Legitimit%C3%A4t" TargetMode="External"/><Relationship Id="rId7" Type="http://schemas.openxmlformats.org/officeDocument/2006/relationships/hyperlink" Target="https://de.wikipedia.org/wiki/Chauvinismus"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de.wikipedia.org/wiki/Herrenrasse" TargetMode="External"/><Relationship Id="rId5" Type="http://schemas.openxmlformats.org/officeDocument/2006/relationships/hyperlink" Target="https://de.wikipedia.org/wiki/Gewaltdreieck#cite_note-hirsch-2" TargetMode="External"/><Relationship Id="rId4" Type="http://schemas.openxmlformats.org/officeDocument/2006/relationships/hyperlink" Target="https://de.wikipedia.org/wiki/Gewaltdreieck#cite_note-fmfm-1"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Virale Kontrolle. Worum geht es?</a:t>
            </a:r>
          </a:p>
          <a:p>
            <a:endParaRPr lang="de-DE" dirty="0"/>
          </a:p>
          <a:p>
            <a:r>
              <a:rPr lang="de-DE" dirty="0"/>
              <a:t>VIRAL: Geht es um die Kontrolle des </a:t>
            </a:r>
            <a:r>
              <a:rPr lang="de-DE" b="1" dirty="0"/>
              <a:t>Virus</a:t>
            </a:r>
            <a:r>
              <a:rPr lang="de-DE" dirty="0"/>
              <a:t>? Oder auch um den Cyberraum – </a:t>
            </a:r>
            <a:r>
              <a:rPr lang="de-DE" b="1" dirty="0"/>
              <a:t>den viralen Raumes</a:t>
            </a:r>
            <a:r>
              <a:rPr lang="de-DE" b="0" dirty="0"/>
              <a:t>, der </a:t>
            </a:r>
            <a:r>
              <a:rPr lang="de-DE" dirty="0"/>
              <a:t>als Auswirkung des Virus und der Kontaktbeschränkungen zusätzlich zu der Zunahme neuer Medien weiter Bedeutung gewinnt?</a:t>
            </a:r>
          </a:p>
          <a:p>
            <a:r>
              <a:rPr lang="de-DE" dirty="0"/>
              <a:t> </a:t>
            </a:r>
          </a:p>
          <a:p>
            <a:r>
              <a:rPr lang="de-DE" dirty="0"/>
              <a:t>Kann es überhaupt um den Begriff der </a:t>
            </a:r>
            <a:r>
              <a:rPr lang="de-DE" b="1" dirty="0"/>
              <a:t>Kontrolle</a:t>
            </a:r>
            <a:r>
              <a:rPr lang="de-DE" dirty="0"/>
              <a:t> gehen, bei einem Geschehen, welches unsichtbar stattfindet und so wie ein Polizeiarzt mir sagte „typischerweise nicht während der Arbeit – sondern daheim auf dem Sofa“? „Daheim auf dem Sofa“ ist auch der Ort der sozialen Medien – gerade in den Zeiten, in denen wir uns schlechter persönlich treffen können.</a:t>
            </a:r>
          </a:p>
          <a:p>
            <a:r>
              <a:rPr lang="de-DE" dirty="0"/>
              <a:t>Sozialpsychologisch betrachtet geht es aber auch um </a:t>
            </a:r>
            <a:r>
              <a:rPr lang="de-DE" b="1" dirty="0"/>
              <a:t>Angst vor der Ansteckung </a:t>
            </a:r>
            <a:r>
              <a:rPr lang="de-DE" dirty="0"/>
              <a:t>und </a:t>
            </a:r>
            <a:r>
              <a:rPr lang="de-DE" b="1" dirty="0"/>
              <a:t>Angst vor der Kontrolle</a:t>
            </a:r>
            <a:r>
              <a:rPr lang="de-DE" dirty="0"/>
              <a:t>. Die beiden großen Themen, die gesellschaftlich spaltend wirken.</a:t>
            </a:r>
          </a:p>
          <a:p>
            <a:endParaRPr lang="de-DE" dirty="0"/>
          </a:p>
          <a:p>
            <a:r>
              <a:rPr lang="de-DE" dirty="0"/>
              <a:t>Und zuletzt: Es gibt nicht DIE Polizei. </a:t>
            </a:r>
            <a:r>
              <a:rPr lang="de-DE" b="1" dirty="0"/>
              <a:t>Ich kann nicht über DIE Polizei sprechen</a:t>
            </a:r>
            <a:r>
              <a:rPr lang="de-DE" dirty="0"/>
              <a:t>. </a:t>
            </a:r>
          </a:p>
          <a:p>
            <a:r>
              <a:rPr lang="de-DE" dirty="0"/>
              <a:t>Bundesländer, verschiedene Arbeitsbereiche: Ermittlungsdienst - Vernehmungen mit Maske?, Logistik, Fuhrparkmanagement, Büroarbeiter im Homeoffice in einer hierarchisch strukturierten Organisation, Demonstrationsgeschehen und Hundertschaften (Kohorten? Ansteckung von 100?)</a:t>
            </a:r>
          </a:p>
          <a:p>
            <a:r>
              <a:rPr lang="de-DE" dirty="0"/>
              <a:t>Innere Seite: Was macht die „Distanzierung“ mit einer Organisation, die zentral von ihre Teamgeist lebt?</a:t>
            </a:r>
          </a:p>
          <a:p>
            <a:r>
              <a:rPr lang="de-DE" dirty="0"/>
              <a:t>Polizisten sind auch Menschen. Auch Polizisten haben Angst vor der Ansteckung oder neigen dazu, sie zu ignorieren, wie wir es in allen gesellschaftlichen und privaten Räumen derzeit erleben. Menschen die sonst zusammenarbeiten arbeiten, arbeiten heute vermehrt getrennt – oder werden in Kohorten eingeteilt (kleine Unmöglichkeiten des Alltags). Die Distanzierung </a:t>
            </a:r>
            <a:r>
              <a:rPr lang="de-DE" b="1" dirty="0"/>
              <a:t>nagt an der Organisation</a:t>
            </a:r>
            <a:r>
              <a:rPr lang="de-DE" dirty="0"/>
              <a:t> – auch wenn die Polizei vielleicht zu den Organisationen gehört, die einen stärkeren Teamgeist aufweisen als andere und die den inneren Problemen allem Anschein nach bisher erstaunlich gut trotzt.</a:t>
            </a:r>
          </a:p>
          <a:p>
            <a:r>
              <a:rPr lang="de-DE" dirty="0"/>
              <a:t>Das die Polizei hier möglicherweise gut aufgestellt ist, liegt u.a. aber an sinnvollen Regelungen (</a:t>
            </a:r>
            <a:r>
              <a:rPr lang="de-DE" dirty="0" err="1"/>
              <a:t>Kohortenbildung</a:t>
            </a:r>
            <a:r>
              <a:rPr lang="de-DE" dirty="0"/>
              <a:t>) und am </a:t>
            </a:r>
            <a:r>
              <a:rPr lang="de-DE" dirty="0" err="1"/>
              <a:t>unermündlichen</a:t>
            </a:r>
            <a:r>
              <a:rPr lang="de-DE" dirty="0"/>
              <a:t> Einsatz unserer ärztlichen Dienste und der Polizeiführung, welche Impfstrategien ausarbeiten, die notwendige Logistik bereitstellen, Tests und Impfungen durchführen und seit einem Jahr nicht mehr zur Ruhe kommen. </a:t>
            </a:r>
          </a:p>
          <a:p>
            <a:endParaRPr lang="de-DE" dirty="0"/>
          </a:p>
          <a:p>
            <a:r>
              <a:rPr lang="de-DE" dirty="0"/>
              <a:t>Das was ich heute vorhabe, ist die </a:t>
            </a:r>
          </a:p>
          <a:p>
            <a:pPr marL="171450" indent="-171450">
              <a:buFontTx/>
              <a:buChar char="-"/>
            </a:pPr>
            <a:r>
              <a:rPr lang="de-DE" dirty="0"/>
              <a:t>mit einer Stippvisite im Cyberraum als Katalysator der Pandemielage zu verbinden</a:t>
            </a:r>
          </a:p>
          <a:p>
            <a:pPr marL="171450" indent="-171450">
              <a:buFontTx/>
              <a:buChar char="-"/>
            </a:pPr>
            <a:r>
              <a:rPr lang="de-DE" dirty="0"/>
              <a:t>Die wichtigste Ursache aus sozialpsychologischer Perspektive zu benennen: Angst vor der konkreten Gesundheitsschädigung vs. </a:t>
            </a:r>
            <a:r>
              <a:rPr lang="de-DE" dirty="0" err="1"/>
              <a:t>Verleugung</a:t>
            </a:r>
            <a:r>
              <a:rPr lang="de-DE" dirty="0"/>
              <a:t> der Gesundheitsschädigung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t>zentrale Herausforderung der Polizei in gesellschaftlicher Hinsicht (Demonstrationen, Kontrolle der Regelungen und die Fähigkeit der Polizei im geschmeidigen Umgang mit den Regelungen) herauszustellen. Meine These ist,, dass die polizeiliche Arbeit und Aufgabenwahrnehmung in diesen schwierigen Zeiten </a:t>
            </a:r>
          </a:p>
          <a:p>
            <a:pPr marL="171450" indent="-171450">
              <a:buFontTx/>
              <a:buChar char="-"/>
            </a:pPr>
            <a:endParaRPr lang="de-DE" dirty="0"/>
          </a:p>
          <a:p>
            <a:pPr marL="0" indent="0">
              <a:buFontTx/>
              <a:buNone/>
            </a:pPr>
            <a:endParaRPr lang="de-DE" dirty="0"/>
          </a:p>
          <a:p>
            <a:pPr marL="171450" indent="-171450">
              <a:buFontTx/>
              <a:buChar char="-"/>
            </a:pPr>
            <a:endParaRPr lang="de-DE" dirty="0"/>
          </a:p>
          <a:p>
            <a:r>
              <a:rPr lang="de-DE" dirty="0"/>
              <a:t> </a:t>
            </a:r>
          </a:p>
        </p:txBody>
      </p:sp>
      <p:sp>
        <p:nvSpPr>
          <p:cNvPr id="4" name="Foliennummernplatzhalter 3"/>
          <p:cNvSpPr>
            <a:spLocks noGrp="1"/>
          </p:cNvSpPr>
          <p:nvPr>
            <p:ph type="sldNum" sz="quarter" idx="5"/>
          </p:nvPr>
        </p:nvSpPr>
        <p:spPr/>
        <p:txBody>
          <a:bodyPr/>
          <a:lstStyle/>
          <a:p>
            <a:fld id="{56913274-3C1C-4288-A21E-3DEB2C72E71B}" type="slidenum">
              <a:rPr lang="de-DE" smtClean="0"/>
              <a:t>1</a:t>
            </a:fld>
            <a:endParaRPr lang="de-DE"/>
          </a:p>
        </p:txBody>
      </p:sp>
    </p:spTree>
    <p:extLst>
      <p:ext uri="{BB962C8B-B14F-4D97-AF65-F5344CB8AC3E}">
        <p14:creationId xmlns:p14="http://schemas.microsoft.com/office/powerpoint/2010/main" val="436041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
        <p:nvSpPr>
          <p:cNvPr id="4" name="Foliennummernplatzhalter 3"/>
          <p:cNvSpPr>
            <a:spLocks noGrp="1"/>
          </p:cNvSpPr>
          <p:nvPr>
            <p:ph type="sldNum" sz="quarter" idx="5"/>
          </p:nvPr>
        </p:nvSpPr>
        <p:spPr/>
        <p:txBody>
          <a:bodyPr/>
          <a:lstStyle/>
          <a:p>
            <a:fld id="{56913274-3C1C-4288-A21E-3DEB2C72E71B}" type="slidenum">
              <a:rPr lang="de-DE" smtClean="0"/>
              <a:t>2</a:t>
            </a:fld>
            <a:endParaRPr lang="de-DE"/>
          </a:p>
        </p:txBody>
      </p:sp>
    </p:spTree>
    <p:extLst>
      <p:ext uri="{BB962C8B-B14F-4D97-AF65-F5344CB8AC3E}">
        <p14:creationId xmlns:p14="http://schemas.microsoft.com/office/powerpoint/2010/main" val="2620250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Freizügigkeit: Aufenthaltsort!</a:t>
            </a:r>
          </a:p>
        </p:txBody>
      </p:sp>
      <p:sp>
        <p:nvSpPr>
          <p:cNvPr id="4" name="Foliennummernplatzhalter 3"/>
          <p:cNvSpPr>
            <a:spLocks noGrp="1"/>
          </p:cNvSpPr>
          <p:nvPr>
            <p:ph type="sldNum" sz="quarter" idx="5"/>
          </p:nvPr>
        </p:nvSpPr>
        <p:spPr/>
        <p:txBody>
          <a:bodyPr/>
          <a:lstStyle/>
          <a:p>
            <a:fld id="{56913274-3C1C-4288-A21E-3DEB2C72E71B}" type="slidenum">
              <a:rPr lang="de-DE" smtClean="0"/>
              <a:t>3</a:t>
            </a:fld>
            <a:endParaRPr lang="de-DE"/>
          </a:p>
        </p:txBody>
      </p:sp>
    </p:spTree>
    <p:extLst>
      <p:ext uri="{BB962C8B-B14F-4D97-AF65-F5344CB8AC3E}">
        <p14:creationId xmlns:p14="http://schemas.microsoft.com/office/powerpoint/2010/main" val="2842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u="sng" dirty="0">
                <a:effectLst/>
              </a:rPr>
              <a:t>Strukturelle Gewalt: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effectLst/>
              </a:rPr>
              <a:t>Gewalt durch soziale Gegebenheiten. Minderheiten, Chancengleichheiten</a:t>
            </a:r>
            <a:r>
              <a:rPr lang="de-DE" dirty="0">
                <a:effectLst/>
                <a:sym typeface="Wingdings" panose="05000000000000000000" pitchFamily="2" charset="2"/>
              </a:rPr>
              <a:t> in der Sozialstruktur verankert.</a:t>
            </a:r>
            <a:endParaRPr lang="de-DE"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effectLst/>
              </a:rPr>
              <a:t>„In hierarchischen Systemen lässt sich </a:t>
            </a:r>
            <a:r>
              <a:rPr lang="de-DE" b="1" dirty="0">
                <a:effectLst/>
              </a:rPr>
              <a:t>strukturelle Gewalt </a:t>
            </a:r>
            <a:r>
              <a:rPr lang="de-DE" dirty="0">
                <a:effectLst/>
              </a:rPr>
              <a:t>immer dann feststellen, wenn ein Veränderungswille an die Gemeinschaft von den &gt;</a:t>
            </a:r>
            <a:r>
              <a:rPr lang="de-DE" dirty="0" err="1">
                <a:effectLst/>
              </a:rPr>
              <a:t>under</a:t>
            </a:r>
            <a:r>
              <a:rPr lang="de-DE" dirty="0">
                <a:effectLst/>
              </a:rPr>
              <a:t>-dogs&lt; artikuliert wird, dieser aber nicht umsetzbar ist, da die </a:t>
            </a:r>
            <a:r>
              <a:rPr lang="de-DE" dirty="0"/>
              <a:t>&gt;</a:t>
            </a:r>
            <a:r>
              <a:rPr lang="de-DE" dirty="0">
                <a:effectLst/>
              </a:rPr>
              <a:t>top-dogs&lt; soziale Veränderung durch </a:t>
            </a:r>
            <a:r>
              <a:rPr lang="de-DE" dirty="0"/>
              <a:t>&gt;</a:t>
            </a:r>
            <a:r>
              <a:rPr lang="de-DE" dirty="0">
                <a:effectLst/>
              </a:rPr>
              <a:t>harte&lt;, “unveränderbare” Regelbestimmungen und Maßnahmen verhindern.“ (Grant-</a:t>
            </a:r>
            <a:r>
              <a:rPr lang="de-DE" dirty="0" err="1">
                <a:effectLst/>
              </a:rPr>
              <a:t>Hayford</a:t>
            </a:r>
            <a:r>
              <a:rPr lang="de-DE" dirty="0">
                <a:effectLst/>
              </a:rPr>
              <a:t>, </a:t>
            </a:r>
            <a:r>
              <a:rPr lang="de-DE" dirty="0" err="1">
                <a:effectLst/>
              </a:rPr>
              <a:t>Scheyer</a:t>
            </a:r>
            <a:r>
              <a:rPr lang="de-DE" dirty="0">
                <a:effectLst/>
              </a:rPr>
              <a:t>; 2016, S.4 mit Bezug auf Galtung und </a:t>
            </a:r>
            <a:r>
              <a:rPr lang="de-DE" dirty="0" err="1">
                <a:effectLst/>
              </a:rPr>
              <a:t>Sofsky</a:t>
            </a:r>
            <a:r>
              <a:rPr lang="de-DE" dirty="0">
                <a:effectLst/>
              </a:rPr>
              <a:t>)</a:t>
            </a:r>
          </a:p>
          <a:p>
            <a:endParaRPr lang="de-DE" dirty="0"/>
          </a:p>
          <a:p>
            <a:r>
              <a:rPr lang="de-DE" u="sng" dirty="0"/>
              <a:t>Kulturelle Gewalt</a:t>
            </a:r>
          </a:p>
          <a:p>
            <a:r>
              <a:rPr lang="de-DE" dirty="0"/>
              <a:t>In Abgrenzung zu den beiden anderen Formen existiert </a:t>
            </a:r>
            <a:r>
              <a:rPr lang="de-DE" i="1" dirty="0"/>
              <a:t>Kulturelle Gewalt</a:t>
            </a:r>
            <a:r>
              <a:rPr lang="de-DE" dirty="0"/>
              <a:t> nur </a:t>
            </a:r>
            <a:r>
              <a:rPr lang="de-DE" b="1" dirty="0"/>
              <a:t>ideell</a:t>
            </a:r>
            <a:r>
              <a:rPr lang="de-DE" dirty="0"/>
              <a:t>. Sie dient der </a:t>
            </a:r>
            <a:r>
              <a:rPr lang="de-DE" dirty="0">
                <a:hlinkClick r:id="rId3" tooltip="Legitimität"/>
              </a:rPr>
              <a:t>Legitimation</a:t>
            </a:r>
            <a:r>
              <a:rPr lang="de-DE" dirty="0"/>
              <a:t> der konkreten Gewalt und ist in „Religion und Ideologie, in Sprache und Kunst, Wissenschaft und Recht, Medien und Erziehung“</a:t>
            </a:r>
            <a:r>
              <a:rPr lang="de-DE" baseline="30000" dirty="0">
                <a:hlinkClick r:id="rId4"/>
              </a:rPr>
              <a:t>[1]</a:t>
            </a:r>
            <a:r>
              <a:rPr lang="de-DE" dirty="0"/>
              <a:t> verankert. Beispiele sind die generelle Akzeptanz von Gewalt, gesellschaftliche Rollenbilder (Pflicht zur gewaltsamen Erziehung der Kinder etc.) oder Scham im gesellschaftlichen Umfeld.</a:t>
            </a:r>
            <a:r>
              <a:rPr lang="de-DE" baseline="30000" dirty="0">
                <a:hlinkClick r:id="rId5"/>
              </a:rPr>
              <a:t>[2]</a:t>
            </a:r>
            <a:r>
              <a:rPr lang="de-DE" dirty="0"/>
              <a:t> Auch Ideologien, wie die Vorstellung der </a:t>
            </a:r>
            <a:r>
              <a:rPr lang="de-DE" i="1" dirty="0">
                <a:hlinkClick r:id="rId6" tooltip="Herrenrasse"/>
              </a:rPr>
              <a:t>Herrenrasse</a:t>
            </a:r>
            <a:r>
              <a:rPr lang="de-DE" dirty="0"/>
              <a:t> und der </a:t>
            </a:r>
            <a:r>
              <a:rPr lang="de-DE" dirty="0">
                <a:hlinkClick r:id="rId7" tooltip="Chauvinismus"/>
              </a:rPr>
              <a:t>Chauvinismus</a:t>
            </a:r>
            <a:r>
              <a:rPr lang="de-DE" dirty="0"/>
              <a:t> im Allgemeinen lassen sich hier einordnen. </a:t>
            </a:r>
          </a:p>
          <a:p>
            <a:endParaRPr lang="de-DE" dirty="0"/>
          </a:p>
          <a:p>
            <a:r>
              <a:rPr lang="de-DE" dirty="0"/>
              <a:t>Johan Galtung </a:t>
            </a:r>
            <a:r>
              <a:rPr lang="de-DE" dirty="0" err="1"/>
              <a:t>geb</a:t>
            </a:r>
            <a:r>
              <a:rPr lang="de-DE" dirty="0"/>
              <a:t> 1930 in Solo: Norwegischer Mathematiker, Soziologe und Politologe.</a:t>
            </a:r>
          </a:p>
        </p:txBody>
      </p:sp>
      <p:sp>
        <p:nvSpPr>
          <p:cNvPr id="4" name="Foliennummernplatzhalter 3"/>
          <p:cNvSpPr>
            <a:spLocks noGrp="1"/>
          </p:cNvSpPr>
          <p:nvPr>
            <p:ph type="sldNum" sz="quarter" idx="5"/>
          </p:nvPr>
        </p:nvSpPr>
        <p:spPr/>
        <p:txBody>
          <a:bodyPr/>
          <a:lstStyle/>
          <a:p>
            <a:fld id="{56913274-3C1C-4288-A21E-3DEB2C72E71B}" type="slidenum">
              <a:rPr lang="de-DE" smtClean="0"/>
              <a:t>7</a:t>
            </a:fld>
            <a:endParaRPr lang="de-DE"/>
          </a:p>
        </p:txBody>
      </p:sp>
    </p:spTree>
    <p:extLst>
      <p:ext uri="{BB962C8B-B14F-4D97-AF65-F5344CB8AC3E}">
        <p14:creationId xmlns:p14="http://schemas.microsoft.com/office/powerpoint/2010/main" val="3614751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6913274-3C1C-4288-A21E-3DEB2C72E71B}" type="slidenum">
              <a:rPr lang="de-DE" smtClean="0"/>
              <a:t>15</a:t>
            </a:fld>
            <a:endParaRPr lang="de-DE"/>
          </a:p>
        </p:txBody>
      </p:sp>
    </p:spTree>
    <p:extLst>
      <p:ext uri="{BB962C8B-B14F-4D97-AF65-F5344CB8AC3E}">
        <p14:creationId xmlns:p14="http://schemas.microsoft.com/office/powerpoint/2010/main" val="3584423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6913274-3C1C-4288-A21E-3DEB2C72E71B}" type="slidenum">
              <a:rPr lang="de-DE" smtClean="0"/>
              <a:t>19</a:t>
            </a:fld>
            <a:endParaRPr lang="de-DE"/>
          </a:p>
        </p:txBody>
      </p:sp>
    </p:spTree>
    <p:extLst>
      <p:ext uri="{BB962C8B-B14F-4D97-AF65-F5344CB8AC3E}">
        <p14:creationId xmlns:p14="http://schemas.microsoft.com/office/powerpoint/2010/main" val="2678087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6913274-3C1C-4288-A21E-3DEB2C72E71B}" type="slidenum">
              <a:rPr lang="de-DE" smtClean="0"/>
              <a:t>20</a:t>
            </a:fld>
            <a:endParaRPr lang="de-DE"/>
          </a:p>
        </p:txBody>
      </p:sp>
    </p:spTree>
    <p:extLst>
      <p:ext uri="{BB962C8B-B14F-4D97-AF65-F5344CB8AC3E}">
        <p14:creationId xmlns:p14="http://schemas.microsoft.com/office/powerpoint/2010/main" val="4177355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6913274-3C1C-4288-A21E-3DEB2C72E71B}" type="slidenum">
              <a:rPr lang="de-DE" smtClean="0"/>
              <a:t>39</a:t>
            </a:fld>
            <a:endParaRPr lang="de-DE"/>
          </a:p>
        </p:txBody>
      </p:sp>
    </p:spTree>
    <p:extLst>
      <p:ext uri="{BB962C8B-B14F-4D97-AF65-F5344CB8AC3E}">
        <p14:creationId xmlns:p14="http://schemas.microsoft.com/office/powerpoint/2010/main" val="3897572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6913274-3C1C-4288-A21E-3DEB2C72E71B}" type="slidenum">
              <a:rPr lang="de-DE" smtClean="0"/>
              <a:t>45</a:t>
            </a:fld>
            <a:endParaRPr lang="de-DE"/>
          </a:p>
        </p:txBody>
      </p:sp>
    </p:spTree>
    <p:extLst>
      <p:ext uri="{BB962C8B-B14F-4D97-AF65-F5344CB8AC3E}">
        <p14:creationId xmlns:p14="http://schemas.microsoft.com/office/powerpoint/2010/main" val="2178266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B5764D-4E7B-4A30-80F3-CCB2B7098336}"/>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B450E3DA-C9AF-4F5F-8905-FA7F0704AB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F55AE19F-4FEF-4216-A2F4-300B4F5E3204}"/>
              </a:ext>
            </a:extLst>
          </p:cNvPr>
          <p:cNvSpPr>
            <a:spLocks noGrp="1"/>
          </p:cNvSpPr>
          <p:nvPr>
            <p:ph type="dt" sz="half" idx="10"/>
          </p:nvPr>
        </p:nvSpPr>
        <p:spPr/>
        <p:txBody>
          <a:bodyPr/>
          <a:lstStyle/>
          <a:p>
            <a:fld id="{CA1F2C66-FE14-4338-AE1B-8BCAE8EBD322}" type="datetimeFigureOut">
              <a:rPr lang="de-DE" smtClean="0"/>
              <a:t>16.07.2021</a:t>
            </a:fld>
            <a:endParaRPr lang="de-DE"/>
          </a:p>
        </p:txBody>
      </p:sp>
      <p:sp>
        <p:nvSpPr>
          <p:cNvPr id="5" name="Fußzeilenplatzhalter 4">
            <a:extLst>
              <a:ext uri="{FF2B5EF4-FFF2-40B4-BE49-F238E27FC236}">
                <a16:creationId xmlns:a16="http://schemas.microsoft.com/office/drawing/2014/main" id="{AABAE51E-EB5E-4130-A517-6FBDD3A5BE3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7FBD3DD-C9B3-46A1-AE5E-B6B970B2A770}"/>
              </a:ext>
            </a:extLst>
          </p:cNvPr>
          <p:cNvSpPr>
            <a:spLocks noGrp="1"/>
          </p:cNvSpPr>
          <p:nvPr>
            <p:ph type="sldNum" sz="quarter" idx="12"/>
          </p:nvPr>
        </p:nvSpPr>
        <p:spPr/>
        <p:txBody>
          <a:bodyPr/>
          <a:lstStyle/>
          <a:p>
            <a:fld id="{BF5D1B01-2035-407D-9C4A-E5E00A7590EF}" type="slidenum">
              <a:rPr lang="de-DE" smtClean="0"/>
              <a:t>‹Nr.›</a:t>
            </a:fld>
            <a:endParaRPr lang="de-DE"/>
          </a:p>
        </p:txBody>
      </p:sp>
    </p:spTree>
    <p:extLst>
      <p:ext uri="{BB962C8B-B14F-4D97-AF65-F5344CB8AC3E}">
        <p14:creationId xmlns:p14="http://schemas.microsoft.com/office/powerpoint/2010/main" val="2472848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CEF7EF-BB11-4D93-83DF-FFC286B3E3EC}"/>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80F70CC1-5221-45F3-88D1-204A5CAB1ADC}"/>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5ED321B-24F0-46BD-82E5-3F5DBF76BC90}"/>
              </a:ext>
            </a:extLst>
          </p:cNvPr>
          <p:cNvSpPr>
            <a:spLocks noGrp="1"/>
          </p:cNvSpPr>
          <p:nvPr>
            <p:ph type="dt" sz="half" idx="10"/>
          </p:nvPr>
        </p:nvSpPr>
        <p:spPr/>
        <p:txBody>
          <a:bodyPr/>
          <a:lstStyle/>
          <a:p>
            <a:fld id="{CA1F2C66-FE14-4338-AE1B-8BCAE8EBD322}" type="datetimeFigureOut">
              <a:rPr lang="de-DE" smtClean="0"/>
              <a:t>16.07.2021</a:t>
            </a:fld>
            <a:endParaRPr lang="de-DE"/>
          </a:p>
        </p:txBody>
      </p:sp>
      <p:sp>
        <p:nvSpPr>
          <p:cNvPr id="5" name="Fußzeilenplatzhalter 4">
            <a:extLst>
              <a:ext uri="{FF2B5EF4-FFF2-40B4-BE49-F238E27FC236}">
                <a16:creationId xmlns:a16="http://schemas.microsoft.com/office/drawing/2014/main" id="{71FC1BAF-05B4-4BE4-B7CE-655D7DF5EED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CED3F2A-599E-4E77-86E9-D899794D6674}"/>
              </a:ext>
            </a:extLst>
          </p:cNvPr>
          <p:cNvSpPr>
            <a:spLocks noGrp="1"/>
          </p:cNvSpPr>
          <p:nvPr>
            <p:ph type="sldNum" sz="quarter" idx="12"/>
          </p:nvPr>
        </p:nvSpPr>
        <p:spPr/>
        <p:txBody>
          <a:bodyPr/>
          <a:lstStyle/>
          <a:p>
            <a:fld id="{BF5D1B01-2035-407D-9C4A-E5E00A7590EF}" type="slidenum">
              <a:rPr lang="de-DE" smtClean="0"/>
              <a:t>‹Nr.›</a:t>
            </a:fld>
            <a:endParaRPr lang="de-DE"/>
          </a:p>
        </p:txBody>
      </p:sp>
    </p:spTree>
    <p:extLst>
      <p:ext uri="{BB962C8B-B14F-4D97-AF65-F5344CB8AC3E}">
        <p14:creationId xmlns:p14="http://schemas.microsoft.com/office/powerpoint/2010/main" val="3748756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4343D8D9-F4E7-44CA-9229-2FA35DA69A24}"/>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E9A04A74-6C18-472E-B131-4FFF08511142}"/>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F685F09-313C-4B55-991A-61C1F539A139}"/>
              </a:ext>
            </a:extLst>
          </p:cNvPr>
          <p:cNvSpPr>
            <a:spLocks noGrp="1"/>
          </p:cNvSpPr>
          <p:nvPr>
            <p:ph type="dt" sz="half" idx="10"/>
          </p:nvPr>
        </p:nvSpPr>
        <p:spPr/>
        <p:txBody>
          <a:bodyPr/>
          <a:lstStyle/>
          <a:p>
            <a:fld id="{CA1F2C66-FE14-4338-AE1B-8BCAE8EBD322}" type="datetimeFigureOut">
              <a:rPr lang="de-DE" smtClean="0"/>
              <a:t>16.07.2021</a:t>
            </a:fld>
            <a:endParaRPr lang="de-DE"/>
          </a:p>
        </p:txBody>
      </p:sp>
      <p:sp>
        <p:nvSpPr>
          <p:cNvPr id="5" name="Fußzeilenplatzhalter 4">
            <a:extLst>
              <a:ext uri="{FF2B5EF4-FFF2-40B4-BE49-F238E27FC236}">
                <a16:creationId xmlns:a16="http://schemas.microsoft.com/office/drawing/2014/main" id="{A508BBE8-995D-4362-9647-8D09DA7A641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5AF4F62-D810-4FCA-96D6-E5CF30709EAE}"/>
              </a:ext>
            </a:extLst>
          </p:cNvPr>
          <p:cNvSpPr>
            <a:spLocks noGrp="1"/>
          </p:cNvSpPr>
          <p:nvPr>
            <p:ph type="sldNum" sz="quarter" idx="12"/>
          </p:nvPr>
        </p:nvSpPr>
        <p:spPr/>
        <p:txBody>
          <a:bodyPr/>
          <a:lstStyle/>
          <a:p>
            <a:fld id="{BF5D1B01-2035-407D-9C4A-E5E00A7590EF}" type="slidenum">
              <a:rPr lang="de-DE" smtClean="0"/>
              <a:t>‹Nr.›</a:t>
            </a:fld>
            <a:endParaRPr lang="de-DE"/>
          </a:p>
        </p:txBody>
      </p:sp>
    </p:spTree>
    <p:extLst>
      <p:ext uri="{BB962C8B-B14F-4D97-AF65-F5344CB8AC3E}">
        <p14:creationId xmlns:p14="http://schemas.microsoft.com/office/powerpoint/2010/main" val="3875914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75E74A-EFDA-4DE5-85C4-CA0A782E4A04}"/>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8C52F1A9-9F48-4B05-BE34-E3909228DC7E}"/>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C6FC5B2-AB02-4063-B7DF-C12BB83B1BF8}"/>
              </a:ext>
            </a:extLst>
          </p:cNvPr>
          <p:cNvSpPr>
            <a:spLocks noGrp="1"/>
          </p:cNvSpPr>
          <p:nvPr>
            <p:ph type="dt" sz="half" idx="10"/>
          </p:nvPr>
        </p:nvSpPr>
        <p:spPr/>
        <p:txBody>
          <a:bodyPr/>
          <a:lstStyle/>
          <a:p>
            <a:fld id="{CA1F2C66-FE14-4338-AE1B-8BCAE8EBD322}" type="datetimeFigureOut">
              <a:rPr lang="de-DE" smtClean="0"/>
              <a:t>16.07.2021</a:t>
            </a:fld>
            <a:endParaRPr lang="de-DE"/>
          </a:p>
        </p:txBody>
      </p:sp>
      <p:sp>
        <p:nvSpPr>
          <p:cNvPr id="5" name="Fußzeilenplatzhalter 4">
            <a:extLst>
              <a:ext uri="{FF2B5EF4-FFF2-40B4-BE49-F238E27FC236}">
                <a16:creationId xmlns:a16="http://schemas.microsoft.com/office/drawing/2014/main" id="{6CAF7A26-8F61-4408-933C-EEED82336F8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836569B-EFB2-4D4A-9B9E-E8301DAC4903}"/>
              </a:ext>
            </a:extLst>
          </p:cNvPr>
          <p:cNvSpPr>
            <a:spLocks noGrp="1"/>
          </p:cNvSpPr>
          <p:nvPr>
            <p:ph type="sldNum" sz="quarter" idx="12"/>
          </p:nvPr>
        </p:nvSpPr>
        <p:spPr/>
        <p:txBody>
          <a:bodyPr/>
          <a:lstStyle/>
          <a:p>
            <a:fld id="{BF5D1B01-2035-407D-9C4A-E5E00A7590EF}" type="slidenum">
              <a:rPr lang="de-DE" smtClean="0"/>
              <a:t>‹Nr.›</a:t>
            </a:fld>
            <a:endParaRPr lang="de-DE"/>
          </a:p>
        </p:txBody>
      </p:sp>
    </p:spTree>
    <p:extLst>
      <p:ext uri="{BB962C8B-B14F-4D97-AF65-F5344CB8AC3E}">
        <p14:creationId xmlns:p14="http://schemas.microsoft.com/office/powerpoint/2010/main" val="3752064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A2ABBA-D07E-4D6F-BCC2-3987F844F99D}"/>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32CF23FB-B873-431D-AFC2-9EF49C552F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D4CC2C9D-C611-44CD-A5F7-8DD79397BBAA}"/>
              </a:ext>
            </a:extLst>
          </p:cNvPr>
          <p:cNvSpPr>
            <a:spLocks noGrp="1"/>
          </p:cNvSpPr>
          <p:nvPr>
            <p:ph type="dt" sz="half" idx="10"/>
          </p:nvPr>
        </p:nvSpPr>
        <p:spPr/>
        <p:txBody>
          <a:bodyPr/>
          <a:lstStyle/>
          <a:p>
            <a:fld id="{CA1F2C66-FE14-4338-AE1B-8BCAE8EBD322}" type="datetimeFigureOut">
              <a:rPr lang="de-DE" smtClean="0"/>
              <a:t>16.07.2021</a:t>
            </a:fld>
            <a:endParaRPr lang="de-DE"/>
          </a:p>
        </p:txBody>
      </p:sp>
      <p:sp>
        <p:nvSpPr>
          <p:cNvPr id="5" name="Fußzeilenplatzhalter 4">
            <a:extLst>
              <a:ext uri="{FF2B5EF4-FFF2-40B4-BE49-F238E27FC236}">
                <a16:creationId xmlns:a16="http://schemas.microsoft.com/office/drawing/2014/main" id="{B012AD68-54E7-478E-94C8-7C928D8BEA9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FDB4C5D-8BA5-4D60-909E-939EB7200130}"/>
              </a:ext>
            </a:extLst>
          </p:cNvPr>
          <p:cNvSpPr>
            <a:spLocks noGrp="1"/>
          </p:cNvSpPr>
          <p:nvPr>
            <p:ph type="sldNum" sz="quarter" idx="12"/>
          </p:nvPr>
        </p:nvSpPr>
        <p:spPr/>
        <p:txBody>
          <a:bodyPr/>
          <a:lstStyle/>
          <a:p>
            <a:fld id="{BF5D1B01-2035-407D-9C4A-E5E00A7590EF}" type="slidenum">
              <a:rPr lang="de-DE" smtClean="0"/>
              <a:t>‹Nr.›</a:t>
            </a:fld>
            <a:endParaRPr lang="de-DE"/>
          </a:p>
        </p:txBody>
      </p:sp>
    </p:spTree>
    <p:extLst>
      <p:ext uri="{BB962C8B-B14F-4D97-AF65-F5344CB8AC3E}">
        <p14:creationId xmlns:p14="http://schemas.microsoft.com/office/powerpoint/2010/main" val="788682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B39CA6-76D6-4BF2-918A-0405101616E7}"/>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C15653F-B38A-4C71-94C0-F34D86C30DA1}"/>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A225DB6C-E237-481F-BA64-C6950215B837}"/>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F6804BA5-9450-46AC-9E4B-D441BD68FEBD}"/>
              </a:ext>
            </a:extLst>
          </p:cNvPr>
          <p:cNvSpPr>
            <a:spLocks noGrp="1"/>
          </p:cNvSpPr>
          <p:nvPr>
            <p:ph type="dt" sz="half" idx="10"/>
          </p:nvPr>
        </p:nvSpPr>
        <p:spPr/>
        <p:txBody>
          <a:bodyPr/>
          <a:lstStyle/>
          <a:p>
            <a:fld id="{CA1F2C66-FE14-4338-AE1B-8BCAE8EBD322}" type="datetimeFigureOut">
              <a:rPr lang="de-DE" smtClean="0"/>
              <a:t>16.07.2021</a:t>
            </a:fld>
            <a:endParaRPr lang="de-DE"/>
          </a:p>
        </p:txBody>
      </p:sp>
      <p:sp>
        <p:nvSpPr>
          <p:cNvPr id="6" name="Fußzeilenplatzhalter 5">
            <a:extLst>
              <a:ext uri="{FF2B5EF4-FFF2-40B4-BE49-F238E27FC236}">
                <a16:creationId xmlns:a16="http://schemas.microsoft.com/office/drawing/2014/main" id="{67F85088-74CC-456C-9FE1-4B48CE9A841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DED9E29-8CE4-4246-B9A8-BFC1EE955495}"/>
              </a:ext>
            </a:extLst>
          </p:cNvPr>
          <p:cNvSpPr>
            <a:spLocks noGrp="1"/>
          </p:cNvSpPr>
          <p:nvPr>
            <p:ph type="sldNum" sz="quarter" idx="12"/>
          </p:nvPr>
        </p:nvSpPr>
        <p:spPr/>
        <p:txBody>
          <a:bodyPr/>
          <a:lstStyle/>
          <a:p>
            <a:fld id="{BF5D1B01-2035-407D-9C4A-E5E00A7590EF}" type="slidenum">
              <a:rPr lang="de-DE" smtClean="0"/>
              <a:t>‹Nr.›</a:t>
            </a:fld>
            <a:endParaRPr lang="de-DE"/>
          </a:p>
        </p:txBody>
      </p:sp>
    </p:spTree>
    <p:extLst>
      <p:ext uri="{BB962C8B-B14F-4D97-AF65-F5344CB8AC3E}">
        <p14:creationId xmlns:p14="http://schemas.microsoft.com/office/powerpoint/2010/main" val="1762882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99E233-E831-450A-8C2F-8CFC9CB78E8B}"/>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385D2D43-BAFC-482E-9838-7E0EB319E6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24A5C8A5-18D2-48A4-B376-EF07AE2E6DA8}"/>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F300BE2A-E06E-4E99-95DD-8FE0DE82A8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37E5CBA7-A3D9-4FD7-832B-2C8C6E48BB98}"/>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0919B071-66E5-4064-AB57-9ECC398CFFC3}"/>
              </a:ext>
            </a:extLst>
          </p:cNvPr>
          <p:cNvSpPr>
            <a:spLocks noGrp="1"/>
          </p:cNvSpPr>
          <p:nvPr>
            <p:ph type="dt" sz="half" idx="10"/>
          </p:nvPr>
        </p:nvSpPr>
        <p:spPr/>
        <p:txBody>
          <a:bodyPr/>
          <a:lstStyle/>
          <a:p>
            <a:fld id="{CA1F2C66-FE14-4338-AE1B-8BCAE8EBD322}" type="datetimeFigureOut">
              <a:rPr lang="de-DE" smtClean="0"/>
              <a:t>16.07.2021</a:t>
            </a:fld>
            <a:endParaRPr lang="de-DE"/>
          </a:p>
        </p:txBody>
      </p:sp>
      <p:sp>
        <p:nvSpPr>
          <p:cNvPr id="8" name="Fußzeilenplatzhalter 7">
            <a:extLst>
              <a:ext uri="{FF2B5EF4-FFF2-40B4-BE49-F238E27FC236}">
                <a16:creationId xmlns:a16="http://schemas.microsoft.com/office/drawing/2014/main" id="{794E596D-C663-4021-847C-E880A8F4C7C3}"/>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FDB41087-D084-4503-8B2C-5545076E2F6E}"/>
              </a:ext>
            </a:extLst>
          </p:cNvPr>
          <p:cNvSpPr>
            <a:spLocks noGrp="1"/>
          </p:cNvSpPr>
          <p:nvPr>
            <p:ph type="sldNum" sz="quarter" idx="12"/>
          </p:nvPr>
        </p:nvSpPr>
        <p:spPr/>
        <p:txBody>
          <a:bodyPr/>
          <a:lstStyle/>
          <a:p>
            <a:fld id="{BF5D1B01-2035-407D-9C4A-E5E00A7590EF}" type="slidenum">
              <a:rPr lang="de-DE" smtClean="0"/>
              <a:t>‹Nr.›</a:t>
            </a:fld>
            <a:endParaRPr lang="de-DE"/>
          </a:p>
        </p:txBody>
      </p:sp>
    </p:spTree>
    <p:extLst>
      <p:ext uri="{BB962C8B-B14F-4D97-AF65-F5344CB8AC3E}">
        <p14:creationId xmlns:p14="http://schemas.microsoft.com/office/powerpoint/2010/main" val="2240511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1A674-F634-49AF-A2AE-6B207F888496}"/>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B8B73D5C-DE36-4A0C-9710-B6BD5BA976FA}"/>
              </a:ext>
            </a:extLst>
          </p:cNvPr>
          <p:cNvSpPr>
            <a:spLocks noGrp="1"/>
          </p:cNvSpPr>
          <p:nvPr>
            <p:ph type="dt" sz="half" idx="10"/>
          </p:nvPr>
        </p:nvSpPr>
        <p:spPr/>
        <p:txBody>
          <a:bodyPr/>
          <a:lstStyle/>
          <a:p>
            <a:fld id="{CA1F2C66-FE14-4338-AE1B-8BCAE8EBD322}" type="datetimeFigureOut">
              <a:rPr lang="de-DE" smtClean="0"/>
              <a:t>16.07.2021</a:t>
            </a:fld>
            <a:endParaRPr lang="de-DE"/>
          </a:p>
        </p:txBody>
      </p:sp>
      <p:sp>
        <p:nvSpPr>
          <p:cNvPr id="4" name="Fußzeilenplatzhalter 3">
            <a:extLst>
              <a:ext uri="{FF2B5EF4-FFF2-40B4-BE49-F238E27FC236}">
                <a16:creationId xmlns:a16="http://schemas.microsoft.com/office/drawing/2014/main" id="{2575C099-EF82-44E6-B9E9-E865AD60289A}"/>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26EC4B26-9331-416D-BAF1-93D79DEF4B2C}"/>
              </a:ext>
            </a:extLst>
          </p:cNvPr>
          <p:cNvSpPr>
            <a:spLocks noGrp="1"/>
          </p:cNvSpPr>
          <p:nvPr>
            <p:ph type="sldNum" sz="quarter" idx="12"/>
          </p:nvPr>
        </p:nvSpPr>
        <p:spPr/>
        <p:txBody>
          <a:bodyPr/>
          <a:lstStyle/>
          <a:p>
            <a:fld id="{BF5D1B01-2035-407D-9C4A-E5E00A7590EF}" type="slidenum">
              <a:rPr lang="de-DE" smtClean="0"/>
              <a:t>‹Nr.›</a:t>
            </a:fld>
            <a:endParaRPr lang="de-DE"/>
          </a:p>
        </p:txBody>
      </p:sp>
    </p:spTree>
    <p:extLst>
      <p:ext uri="{BB962C8B-B14F-4D97-AF65-F5344CB8AC3E}">
        <p14:creationId xmlns:p14="http://schemas.microsoft.com/office/powerpoint/2010/main" val="2880166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F35466A-8230-4FC5-9C31-4F3A93911B89}"/>
              </a:ext>
            </a:extLst>
          </p:cNvPr>
          <p:cNvSpPr>
            <a:spLocks noGrp="1"/>
          </p:cNvSpPr>
          <p:nvPr>
            <p:ph type="dt" sz="half" idx="10"/>
          </p:nvPr>
        </p:nvSpPr>
        <p:spPr/>
        <p:txBody>
          <a:bodyPr/>
          <a:lstStyle/>
          <a:p>
            <a:fld id="{CA1F2C66-FE14-4338-AE1B-8BCAE8EBD322}" type="datetimeFigureOut">
              <a:rPr lang="de-DE" smtClean="0"/>
              <a:t>16.07.2021</a:t>
            </a:fld>
            <a:endParaRPr lang="de-DE"/>
          </a:p>
        </p:txBody>
      </p:sp>
      <p:sp>
        <p:nvSpPr>
          <p:cNvPr id="3" name="Fußzeilenplatzhalter 2">
            <a:extLst>
              <a:ext uri="{FF2B5EF4-FFF2-40B4-BE49-F238E27FC236}">
                <a16:creationId xmlns:a16="http://schemas.microsoft.com/office/drawing/2014/main" id="{628A5B13-983C-4DD1-B613-6FF0996FE2BB}"/>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31CECF41-F201-43C3-82A3-F27F64880DE4}"/>
              </a:ext>
            </a:extLst>
          </p:cNvPr>
          <p:cNvSpPr>
            <a:spLocks noGrp="1"/>
          </p:cNvSpPr>
          <p:nvPr>
            <p:ph type="sldNum" sz="quarter" idx="12"/>
          </p:nvPr>
        </p:nvSpPr>
        <p:spPr/>
        <p:txBody>
          <a:bodyPr/>
          <a:lstStyle/>
          <a:p>
            <a:fld id="{BF5D1B01-2035-407D-9C4A-E5E00A7590EF}" type="slidenum">
              <a:rPr lang="de-DE" smtClean="0"/>
              <a:t>‹Nr.›</a:t>
            </a:fld>
            <a:endParaRPr lang="de-DE"/>
          </a:p>
        </p:txBody>
      </p:sp>
    </p:spTree>
    <p:extLst>
      <p:ext uri="{BB962C8B-B14F-4D97-AF65-F5344CB8AC3E}">
        <p14:creationId xmlns:p14="http://schemas.microsoft.com/office/powerpoint/2010/main" val="1936251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A94E46-D4FF-45A2-BDB9-CE09831FC94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03A451E6-651E-4DA5-A363-A23D611672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5CA31304-21FE-4A0F-8478-6B0FD28355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1926FCC-75E7-42D6-B4C0-DFE85F985A17}"/>
              </a:ext>
            </a:extLst>
          </p:cNvPr>
          <p:cNvSpPr>
            <a:spLocks noGrp="1"/>
          </p:cNvSpPr>
          <p:nvPr>
            <p:ph type="dt" sz="half" idx="10"/>
          </p:nvPr>
        </p:nvSpPr>
        <p:spPr/>
        <p:txBody>
          <a:bodyPr/>
          <a:lstStyle/>
          <a:p>
            <a:fld id="{CA1F2C66-FE14-4338-AE1B-8BCAE8EBD322}" type="datetimeFigureOut">
              <a:rPr lang="de-DE" smtClean="0"/>
              <a:t>16.07.2021</a:t>
            </a:fld>
            <a:endParaRPr lang="de-DE"/>
          </a:p>
        </p:txBody>
      </p:sp>
      <p:sp>
        <p:nvSpPr>
          <p:cNvPr id="6" name="Fußzeilenplatzhalter 5">
            <a:extLst>
              <a:ext uri="{FF2B5EF4-FFF2-40B4-BE49-F238E27FC236}">
                <a16:creationId xmlns:a16="http://schemas.microsoft.com/office/drawing/2014/main" id="{137F8C06-F87B-4368-BE99-E41FE79C7C2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95CA76E-6FF2-445E-A5E1-DE555C8EC0D3}"/>
              </a:ext>
            </a:extLst>
          </p:cNvPr>
          <p:cNvSpPr>
            <a:spLocks noGrp="1"/>
          </p:cNvSpPr>
          <p:nvPr>
            <p:ph type="sldNum" sz="quarter" idx="12"/>
          </p:nvPr>
        </p:nvSpPr>
        <p:spPr/>
        <p:txBody>
          <a:bodyPr/>
          <a:lstStyle/>
          <a:p>
            <a:fld id="{BF5D1B01-2035-407D-9C4A-E5E00A7590EF}" type="slidenum">
              <a:rPr lang="de-DE" smtClean="0"/>
              <a:t>‹Nr.›</a:t>
            </a:fld>
            <a:endParaRPr lang="de-DE"/>
          </a:p>
        </p:txBody>
      </p:sp>
    </p:spTree>
    <p:extLst>
      <p:ext uri="{BB962C8B-B14F-4D97-AF65-F5344CB8AC3E}">
        <p14:creationId xmlns:p14="http://schemas.microsoft.com/office/powerpoint/2010/main" val="2968537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537AF6-A889-4867-A17A-92CEB648FB4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AF2C1E50-B51D-4563-AC2F-8AFE97ECF4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5BCA1CE4-EF27-4436-B025-E2C84FB028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54C12DB-7C43-4366-9E16-698D7A0E1F38}"/>
              </a:ext>
            </a:extLst>
          </p:cNvPr>
          <p:cNvSpPr>
            <a:spLocks noGrp="1"/>
          </p:cNvSpPr>
          <p:nvPr>
            <p:ph type="dt" sz="half" idx="10"/>
          </p:nvPr>
        </p:nvSpPr>
        <p:spPr/>
        <p:txBody>
          <a:bodyPr/>
          <a:lstStyle/>
          <a:p>
            <a:fld id="{CA1F2C66-FE14-4338-AE1B-8BCAE8EBD322}" type="datetimeFigureOut">
              <a:rPr lang="de-DE" smtClean="0"/>
              <a:t>16.07.2021</a:t>
            </a:fld>
            <a:endParaRPr lang="de-DE"/>
          </a:p>
        </p:txBody>
      </p:sp>
      <p:sp>
        <p:nvSpPr>
          <p:cNvPr id="6" name="Fußzeilenplatzhalter 5">
            <a:extLst>
              <a:ext uri="{FF2B5EF4-FFF2-40B4-BE49-F238E27FC236}">
                <a16:creationId xmlns:a16="http://schemas.microsoft.com/office/drawing/2014/main" id="{DC3B2543-8715-49EC-B230-062AABC9B48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DDC769C-ABB5-4BF0-B222-99212AB93186}"/>
              </a:ext>
            </a:extLst>
          </p:cNvPr>
          <p:cNvSpPr>
            <a:spLocks noGrp="1"/>
          </p:cNvSpPr>
          <p:nvPr>
            <p:ph type="sldNum" sz="quarter" idx="12"/>
          </p:nvPr>
        </p:nvSpPr>
        <p:spPr/>
        <p:txBody>
          <a:bodyPr/>
          <a:lstStyle/>
          <a:p>
            <a:fld id="{BF5D1B01-2035-407D-9C4A-E5E00A7590EF}" type="slidenum">
              <a:rPr lang="de-DE" smtClean="0"/>
              <a:t>‹Nr.›</a:t>
            </a:fld>
            <a:endParaRPr lang="de-DE"/>
          </a:p>
        </p:txBody>
      </p:sp>
    </p:spTree>
    <p:extLst>
      <p:ext uri="{BB962C8B-B14F-4D97-AF65-F5344CB8AC3E}">
        <p14:creationId xmlns:p14="http://schemas.microsoft.com/office/powerpoint/2010/main" val="591598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32B5E6A4-91AE-4E12-93D5-DFB0FD04BC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601D255-5248-4BCF-BE25-2CD3312C14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6B3DD17-8EC9-4265-A530-3534529B6C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1F2C66-FE14-4338-AE1B-8BCAE8EBD322}" type="datetimeFigureOut">
              <a:rPr lang="de-DE" smtClean="0"/>
              <a:t>16.07.2021</a:t>
            </a:fld>
            <a:endParaRPr lang="de-DE"/>
          </a:p>
        </p:txBody>
      </p:sp>
      <p:sp>
        <p:nvSpPr>
          <p:cNvPr id="5" name="Fußzeilenplatzhalter 4">
            <a:extLst>
              <a:ext uri="{FF2B5EF4-FFF2-40B4-BE49-F238E27FC236}">
                <a16:creationId xmlns:a16="http://schemas.microsoft.com/office/drawing/2014/main" id="{42F6C5DF-8747-4BA7-98B2-AE09C4F8C4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10928FE8-43F5-4758-A168-14FF59A1B2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5D1B01-2035-407D-9C4A-E5E00A7590EF}" type="slidenum">
              <a:rPr lang="de-DE" smtClean="0"/>
              <a:t>‹Nr.›</a:t>
            </a:fld>
            <a:endParaRPr lang="de-DE"/>
          </a:p>
        </p:txBody>
      </p:sp>
    </p:spTree>
    <p:extLst>
      <p:ext uri="{BB962C8B-B14F-4D97-AF65-F5344CB8AC3E}">
        <p14:creationId xmlns:p14="http://schemas.microsoft.com/office/powerpoint/2010/main" val="250024222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F7376474-489E-4C0C-87B7-A2EAE580BD10}"/>
              </a:ext>
            </a:extLst>
          </p:cNvPr>
          <p:cNvPicPr>
            <a:picLocks noChangeAspect="1"/>
          </p:cNvPicPr>
          <p:nvPr/>
        </p:nvPicPr>
        <p:blipFill rotWithShape="1">
          <a:blip r:embed="rId3">
            <a:extLst>
              <a:ext uri="{28A0092B-C50C-407E-A947-70E740481C1C}">
                <a14:useLocalDpi xmlns:a14="http://schemas.microsoft.com/office/drawing/2010/main" val="0"/>
              </a:ext>
            </a:extLst>
          </a:blip>
          <a:srcRect l="29753" r="12099" b="1367"/>
          <a:stretch/>
        </p:blipFill>
        <p:spPr>
          <a:xfrm>
            <a:off x="7561007" y="1205253"/>
            <a:ext cx="4630994" cy="5667680"/>
          </a:xfrm>
          <a:prstGeom prst="rect">
            <a:avLst/>
          </a:prstGeom>
        </p:spPr>
      </p:pic>
      <p:sp>
        <p:nvSpPr>
          <p:cNvPr id="3" name="Untertitel 2">
            <a:extLst>
              <a:ext uri="{FF2B5EF4-FFF2-40B4-BE49-F238E27FC236}">
                <a16:creationId xmlns:a16="http://schemas.microsoft.com/office/drawing/2014/main" id="{92C32434-E691-43D1-84A7-473CEFC000B9}"/>
              </a:ext>
            </a:extLst>
          </p:cNvPr>
          <p:cNvSpPr>
            <a:spLocks noGrp="1"/>
          </p:cNvSpPr>
          <p:nvPr>
            <p:ph type="subTitle" idx="1"/>
          </p:nvPr>
        </p:nvSpPr>
        <p:spPr>
          <a:xfrm>
            <a:off x="1145458" y="6172200"/>
            <a:ext cx="9448800" cy="685800"/>
          </a:xfrm>
        </p:spPr>
        <p:txBody>
          <a:bodyPr>
            <a:normAutofit fontScale="85000" lnSpcReduction="20000"/>
          </a:bodyPr>
          <a:lstStyle/>
          <a:p>
            <a:pPr algn="ctr"/>
            <a:r>
              <a:rPr lang="de-DE" b="1" dirty="0"/>
              <a:t>Gerlind Kirchhof</a:t>
            </a:r>
          </a:p>
          <a:p>
            <a:pPr algn="ctr"/>
            <a:r>
              <a:rPr lang="de-DE" b="1" dirty="0"/>
              <a:t>Einsatzpsychologin</a:t>
            </a:r>
          </a:p>
        </p:txBody>
      </p:sp>
      <p:pic>
        <p:nvPicPr>
          <p:cNvPr id="5" name="Grafik 4">
            <a:extLst>
              <a:ext uri="{FF2B5EF4-FFF2-40B4-BE49-F238E27FC236}">
                <a16:creationId xmlns:a16="http://schemas.microsoft.com/office/drawing/2014/main" id="{E5C279A0-5008-40F2-804C-A1C12CB37E24}"/>
              </a:ext>
            </a:extLst>
          </p:cNvPr>
          <p:cNvPicPr>
            <a:picLocks noChangeAspect="1"/>
          </p:cNvPicPr>
          <p:nvPr/>
        </p:nvPicPr>
        <p:blipFill rotWithShape="1">
          <a:blip r:embed="rId4">
            <a:extLst>
              <a:ext uri="{28A0092B-C50C-407E-A947-70E740481C1C}">
                <a14:useLocalDpi xmlns:a14="http://schemas.microsoft.com/office/drawing/2010/main" val="0"/>
              </a:ext>
            </a:extLst>
          </a:blip>
          <a:srcRect l="18187" t="1832" r="19125"/>
          <a:stretch/>
        </p:blipFill>
        <p:spPr>
          <a:xfrm>
            <a:off x="0" y="1153958"/>
            <a:ext cx="7561006" cy="5667680"/>
          </a:xfrm>
          <a:prstGeom prst="rect">
            <a:avLst/>
          </a:prstGeom>
        </p:spPr>
      </p:pic>
      <p:pic>
        <p:nvPicPr>
          <p:cNvPr id="8" name="Grafik 7">
            <a:extLst>
              <a:ext uri="{FF2B5EF4-FFF2-40B4-BE49-F238E27FC236}">
                <a16:creationId xmlns:a16="http://schemas.microsoft.com/office/drawing/2014/main" id="{834FCF6D-9372-44F8-8C1F-0B8FDE45835C}"/>
              </a:ext>
            </a:extLst>
          </p:cNvPr>
          <p:cNvPicPr>
            <a:picLocks noChangeAspect="1"/>
          </p:cNvPicPr>
          <p:nvPr/>
        </p:nvPicPr>
        <p:blipFill rotWithShape="1">
          <a:blip r:embed="rId5"/>
          <a:srcRect l="9731" t="29061" r="4450" b="24145"/>
          <a:stretch/>
        </p:blipFill>
        <p:spPr>
          <a:xfrm>
            <a:off x="0" y="4873483"/>
            <a:ext cx="7561006" cy="1984517"/>
          </a:xfrm>
          <a:prstGeom prst="rect">
            <a:avLst/>
          </a:prstGeom>
        </p:spPr>
      </p:pic>
      <p:sp>
        <p:nvSpPr>
          <p:cNvPr id="2" name="Titel 1">
            <a:extLst>
              <a:ext uri="{FF2B5EF4-FFF2-40B4-BE49-F238E27FC236}">
                <a16:creationId xmlns:a16="http://schemas.microsoft.com/office/drawing/2014/main" id="{CB761D56-9B55-44D5-90E9-E88C5E06E8F7}"/>
              </a:ext>
            </a:extLst>
          </p:cNvPr>
          <p:cNvSpPr>
            <a:spLocks noGrp="1"/>
          </p:cNvSpPr>
          <p:nvPr>
            <p:ph type="ctrTitle"/>
          </p:nvPr>
        </p:nvSpPr>
        <p:spPr>
          <a:xfrm>
            <a:off x="0" y="-20647"/>
            <a:ext cx="12192000" cy="1825096"/>
          </a:xfrm>
          <a:solidFill>
            <a:srgbClr val="002060">
              <a:alpha val="90000"/>
            </a:srgbClr>
          </a:solidFill>
        </p:spPr>
        <p:txBody>
          <a:bodyPr>
            <a:normAutofit/>
          </a:bodyPr>
          <a:lstStyle/>
          <a:p>
            <a:r>
              <a:rPr lang="de-DE" dirty="0">
                <a:solidFill>
                  <a:schemeClr val="bg1"/>
                </a:solidFill>
              </a:rPr>
              <a:t>Virale Kontrolle – </a:t>
            </a:r>
            <a:br>
              <a:rPr lang="de-DE" dirty="0">
                <a:solidFill>
                  <a:schemeClr val="bg1"/>
                </a:solidFill>
              </a:rPr>
            </a:br>
            <a:r>
              <a:rPr lang="de-DE" sz="2700" dirty="0">
                <a:solidFill>
                  <a:schemeClr val="bg1"/>
                </a:solidFill>
              </a:rPr>
              <a:t>Herausforderungen der polizeilichen Arbeit in Zeiten von Corona</a:t>
            </a:r>
            <a:br>
              <a:rPr lang="de-DE" sz="2700" dirty="0">
                <a:solidFill>
                  <a:schemeClr val="bg1"/>
                </a:solidFill>
              </a:rPr>
            </a:br>
            <a:r>
              <a:rPr lang="de-DE" sz="2700" dirty="0">
                <a:solidFill>
                  <a:schemeClr val="bg1"/>
                </a:solidFill>
              </a:rPr>
              <a:t>Gerlind Kirchhof</a:t>
            </a:r>
            <a:r>
              <a:rPr lang="de-DE" sz="2700">
                <a:solidFill>
                  <a:schemeClr val="bg1"/>
                </a:solidFill>
              </a:rPr>
              <a:t>, Einsatzpsychologin</a:t>
            </a:r>
            <a:endParaRPr lang="de-DE" sz="2700" dirty="0">
              <a:solidFill>
                <a:schemeClr val="bg1"/>
              </a:solidFill>
            </a:endParaRPr>
          </a:p>
        </p:txBody>
      </p:sp>
    </p:spTree>
    <p:extLst>
      <p:ext uri="{BB962C8B-B14F-4D97-AF65-F5344CB8AC3E}">
        <p14:creationId xmlns:p14="http://schemas.microsoft.com/office/powerpoint/2010/main" val="40197645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CACCC3-CE72-4E9F-BE0C-F7B17A3D1C2D}"/>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DBAC49F0-6F20-495B-9324-BB57449BB431}"/>
              </a:ext>
            </a:extLst>
          </p:cNvPr>
          <p:cNvSpPr>
            <a:spLocks noGrp="1"/>
          </p:cNvSpPr>
          <p:nvPr>
            <p:ph idx="1"/>
          </p:nvPr>
        </p:nvSpPr>
        <p:spPr>
          <a:xfrm>
            <a:off x="3150973" y="6339016"/>
            <a:ext cx="9041027" cy="518984"/>
          </a:xfrm>
        </p:spPr>
        <p:txBody>
          <a:bodyPr>
            <a:normAutofit/>
          </a:bodyPr>
          <a:lstStyle/>
          <a:p>
            <a:pPr marL="0" indent="0">
              <a:buNone/>
            </a:pPr>
            <a:r>
              <a:rPr lang="de-DE" dirty="0"/>
              <a:t>Tagesspiegel, 02.08.2020 ---20 000 Menschen in Berlin-Mitte</a:t>
            </a:r>
          </a:p>
          <a:p>
            <a:pPr marL="0" indent="0">
              <a:buNone/>
            </a:pPr>
            <a:endParaRPr lang="de-DE" dirty="0"/>
          </a:p>
        </p:txBody>
      </p:sp>
      <p:pic>
        <p:nvPicPr>
          <p:cNvPr id="4" name="Grafik 3">
            <a:extLst>
              <a:ext uri="{FF2B5EF4-FFF2-40B4-BE49-F238E27FC236}">
                <a16:creationId xmlns:a16="http://schemas.microsoft.com/office/drawing/2014/main" id="{289C6C24-FBF8-4EE1-8C23-6DCB991F04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779" y="195188"/>
            <a:ext cx="11572441" cy="6143828"/>
          </a:xfrm>
          <a:prstGeom prst="rect">
            <a:avLst/>
          </a:prstGeom>
        </p:spPr>
      </p:pic>
    </p:spTree>
    <p:extLst>
      <p:ext uri="{BB962C8B-B14F-4D97-AF65-F5344CB8AC3E}">
        <p14:creationId xmlns:p14="http://schemas.microsoft.com/office/powerpoint/2010/main" val="3986765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CFD36B-F050-4946-867D-720D9995AEDF}"/>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80923660-F620-4358-AF6F-459889F6B9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924" y="99479"/>
            <a:ext cx="12056076" cy="5039518"/>
          </a:xfrm>
        </p:spPr>
      </p:pic>
      <p:sp>
        <p:nvSpPr>
          <p:cNvPr id="6" name="Textfeld 5">
            <a:extLst>
              <a:ext uri="{FF2B5EF4-FFF2-40B4-BE49-F238E27FC236}">
                <a16:creationId xmlns:a16="http://schemas.microsoft.com/office/drawing/2014/main" id="{B9A649F2-DD72-4AA0-BB65-85384E56C048}"/>
              </a:ext>
            </a:extLst>
          </p:cNvPr>
          <p:cNvSpPr txBox="1"/>
          <p:nvPr/>
        </p:nvSpPr>
        <p:spPr>
          <a:xfrm>
            <a:off x="10540312" y="5708821"/>
            <a:ext cx="2047103" cy="646331"/>
          </a:xfrm>
          <a:prstGeom prst="rect">
            <a:avLst/>
          </a:prstGeom>
          <a:noFill/>
        </p:spPr>
        <p:txBody>
          <a:bodyPr wrap="square" rtlCol="0">
            <a:spAutoFit/>
          </a:bodyPr>
          <a:lstStyle/>
          <a:p>
            <a:r>
              <a:rPr lang="de-DE" dirty="0"/>
              <a:t>Tagesschau, 08.11.2020</a:t>
            </a:r>
          </a:p>
        </p:txBody>
      </p:sp>
    </p:spTree>
    <p:extLst>
      <p:ext uri="{BB962C8B-B14F-4D97-AF65-F5344CB8AC3E}">
        <p14:creationId xmlns:p14="http://schemas.microsoft.com/office/powerpoint/2010/main" val="3821434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A4399F55-B8C6-46B5-912D-3CFF35C53F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37" y="83343"/>
            <a:ext cx="6438900" cy="4671060"/>
          </a:xfrm>
          <a:prstGeom prst="rect">
            <a:avLst/>
          </a:prstGeom>
        </p:spPr>
      </p:pic>
      <p:pic>
        <p:nvPicPr>
          <p:cNvPr id="5" name="Inhaltsplatzhalter 4">
            <a:extLst>
              <a:ext uri="{FF2B5EF4-FFF2-40B4-BE49-F238E27FC236}">
                <a16:creationId xmlns:a16="http://schemas.microsoft.com/office/drawing/2014/main" id="{F0B1A3E8-1730-45BB-ACBA-86C8BF0B4E0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2583" y="3099594"/>
            <a:ext cx="11799417" cy="3758406"/>
          </a:xfrm>
        </p:spPr>
      </p:pic>
      <p:sp>
        <p:nvSpPr>
          <p:cNvPr id="8" name="Textfeld 7">
            <a:extLst>
              <a:ext uri="{FF2B5EF4-FFF2-40B4-BE49-F238E27FC236}">
                <a16:creationId xmlns:a16="http://schemas.microsoft.com/office/drawing/2014/main" id="{5D18DCE2-391B-4B6B-A64C-35A591DD0B67}"/>
              </a:ext>
            </a:extLst>
          </p:cNvPr>
          <p:cNvSpPr txBox="1"/>
          <p:nvPr/>
        </p:nvSpPr>
        <p:spPr>
          <a:xfrm>
            <a:off x="7698259" y="395416"/>
            <a:ext cx="4385104" cy="1661993"/>
          </a:xfrm>
          <a:prstGeom prst="rect">
            <a:avLst/>
          </a:prstGeom>
          <a:noFill/>
        </p:spPr>
        <p:txBody>
          <a:bodyPr wrap="square" rtlCol="0">
            <a:spAutoFit/>
          </a:bodyPr>
          <a:lstStyle/>
          <a:p>
            <a:pPr algn="r"/>
            <a:r>
              <a:rPr lang="de-DE" sz="2400" dirty="0">
                <a:solidFill>
                  <a:srgbClr val="C00000"/>
                </a:solidFill>
              </a:rPr>
              <a:t>Diskurs Wohnungskontrollen</a:t>
            </a:r>
          </a:p>
          <a:p>
            <a:pPr algn="r"/>
            <a:r>
              <a:rPr lang="de-DE" sz="2400" dirty="0">
                <a:solidFill>
                  <a:srgbClr val="C00000"/>
                </a:solidFill>
              </a:rPr>
              <a:t>Oktober 2020</a:t>
            </a:r>
          </a:p>
          <a:p>
            <a:endParaRPr lang="de-DE" dirty="0"/>
          </a:p>
          <a:p>
            <a:endParaRPr lang="de-DE" dirty="0"/>
          </a:p>
          <a:p>
            <a:endParaRPr lang="de-DE" dirty="0"/>
          </a:p>
        </p:txBody>
      </p:sp>
    </p:spTree>
    <p:extLst>
      <p:ext uri="{BB962C8B-B14F-4D97-AF65-F5344CB8AC3E}">
        <p14:creationId xmlns:p14="http://schemas.microsoft.com/office/powerpoint/2010/main" val="197431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57367E-FC62-4AD6-86F1-74F6CADEF5E2}"/>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8A642FE9-C6A0-4E0F-80D2-D66EBDE7B88D}"/>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id="{947AC491-F820-4743-BC6D-9E319111F304}"/>
              </a:ext>
            </a:extLst>
          </p:cNvPr>
          <p:cNvPicPr>
            <a:picLocks noChangeAspect="1"/>
          </p:cNvPicPr>
          <p:nvPr/>
        </p:nvPicPr>
        <p:blipFill>
          <a:blip r:embed="rId2"/>
          <a:stretch>
            <a:fillRect/>
          </a:stretch>
        </p:blipFill>
        <p:spPr>
          <a:xfrm>
            <a:off x="0" y="2264833"/>
            <a:ext cx="12192000" cy="2328333"/>
          </a:xfrm>
          <a:prstGeom prst="rect">
            <a:avLst/>
          </a:prstGeom>
        </p:spPr>
      </p:pic>
    </p:spTree>
    <p:extLst>
      <p:ext uri="{BB962C8B-B14F-4D97-AF65-F5344CB8AC3E}">
        <p14:creationId xmlns:p14="http://schemas.microsoft.com/office/powerpoint/2010/main" val="1935872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5CF2AF-FF7F-4261-96D0-57B358B2F127}"/>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B0FB8C18-721A-43E7-BC22-80E14F130294}"/>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id="{31959025-3273-4135-993A-1835CC06C86D}"/>
              </a:ext>
            </a:extLst>
          </p:cNvPr>
          <p:cNvPicPr>
            <a:picLocks noChangeAspect="1"/>
          </p:cNvPicPr>
          <p:nvPr/>
        </p:nvPicPr>
        <p:blipFill>
          <a:blip r:embed="rId2"/>
          <a:stretch>
            <a:fillRect/>
          </a:stretch>
        </p:blipFill>
        <p:spPr>
          <a:xfrm>
            <a:off x="1395576" y="2121294"/>
            <a:ext cx="9400847" cy="2615411"/>
          </a:xfrm>
          <a:prstGeom prst="rect">
            <a:avLst/>
          </a:prstGeom>
        </p:spPr>
      </p:pic>
    </p:spTree>
    <p:extLst>
      <p:ext uri="{BB962C8B-B14F-4D97-AF65-F5344CB8AC3E}">
        <p14:creationId xmlns:p14="http://schemas.microsoft.com/office/powerpoint/2010/main" val="3325979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80BBF5-4B8E-4DDE-9455-545EE998AE84}"/>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A362A441-8C14-47E7-AE4C-6BDE98F4496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7135" y="234778"/>
            <a:ext cx="11332373" cy="2162612"/>
          </a:xfrm>
        </p:spPr>
      </p:pic>
      <p:sp>
        <p:nvSpPr>
          <p:cNvPr id="3" name="Rechteck 2">
            <a:extLst>
              <a:ext uri="{FF2B5EF4-FFF2-40B4-BE49-F238E27FC236}">
                <a16:creationId xmlns:a16="http://schemas.microsoft.com/office/drawing/2014/main" id="{930A1AAE-A6E3-4439-B00B-2991D96F7179}"/>
              </a:ext>
            </a:extLst>
          </p:cNvPr>
          <p:cNvSpPr/>
          <p:nvPr/>
        </p:nvSpPr>
        <p:spPr>
          <a:xfrm>
            <a:off x="1130531" y="1690688"/>
            <a:ext cx="4671753" cy="470621"/>
          </a:xfrm>
          <a:prstGeom prst="rect">
            <a:avLst/>
          </a:prstGeom>
          <a:solidFill>
            <a:srgbClr val="FFC00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18868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D31337-D70F-442E-B9F8-0AD566E6D5D3}"/>
              </a:ext>
            </a:extLst>
          </p:cNvPr>
          <p:cNvSpPr>
            <a:spLocks noGrp="1"/>
          </p:cNvSpPr>
          <p:nvPr>
            <p:ph type="title"/>
          </p:nvPr>
        </p:nvSpPr>
        <p:spPr/>
        <p:txBody>
          <a:bodyPr/>
          <a:lstStyle/>
          <a:p>
            <a:r>
              <a:rPr lang="de-DE" dirty="0"/>
              <a:t>November 2020</a:t>
            </a:r>
          </a:p>
        </p:txBody>
      </p:sp>
      <p:pic>
        <p:nvPicPr>
          <p:cNvPr id="5" name="Inhaltsplatzhalter 4">
            <a:extLst>
              <a:ext uri="{FF2B5EF4-FFF2-40B4-BE49-F238E27FC236}">
                <a16:creationId xmlns:a16="http://schemas.microsoft.com/office/drawing/2014/main" id="{66EB2B4E-8C4C-456B-BCCF-C26BD51870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2487" y="1839532"/>
            <a:ext cx="11507435" cy="2114629"/>
          </a:xfrm>
        </p:spPr>
      </p:pic>
      <p:pic>
        <p:nvPicPr>
          <p:cNvPr id="7" name="Grafik 6">
            <a:extLst>
              <a:ext uri="{FF2B5EF4-FFF2-40B4-BE49-F238E27FC236}">
                <a16:creationId xmlns:a16="http://schemas.microsoft.com/office/drawing/2014/main" id="{D020A89A-C5AF-4BCE-9E02-D61304EEFF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397" y="1626869"/>
            <a:ext cx="11388306" cy="4866006"/>
          </a:xfrm>
          <a:prstGeom prst="rect">
            <a:avLst/>
          </a:prstGeom>
        </p:spPr>
      </p:pic>
      <p:sp>
        <p:nvSpPr>
          <p:cNvPr id="8" name="Textfeld 7">
            <a:extLst>
              <a:ext uri="{FF2B5EF4-FFF2-40B4-BE49-F238E27FC236}">
                <a16:creationId xmlns:a16="http://schemas.microsoft.com/office/drawing/2014/main" id="{58BB2F5C-8240-4113-9353-D5FB2EF09DDE}"/>
              </a:ext>
            </a:extLst>
          </p:cNvPr>
          <p:cNvSpPr txBox="1"/>
          <p:nvPr/>
        </p:nvSpPr>
        <p:spPr>
          <a:xfrm>
            <a:off x="10227276" y="6272387"/>
            <a:ext cx="1964724" cy="369332"/>
          </a:xfrm>
          <a:prstGeom prst="rect">
            <a:avLst/>
          </a:prstGeom>
          <a:noFill/>
        </p:spPr>
        <p:txBody>
          <a:bodyPr wrap="square" rtlCol="0">
            <a:spAutoFit/>
          </a:bodyPr>
          <a:lstStyle/>
          <a:p>
            <a:r>
              <a:rPr lang="de-DE" dirty="0"/>
              <a:t>Tagesschau</a:t>
            </a:r>
          </a:p>
        </p:txBody>
      </p:sp>
    </p:spTree>
    <p:extLst>
      <p:ext uri="{BB962C8B-B14F-4D97-AF65-F5344CB8AC3E}">
        <p14:creationId xmlns:p14="http://schemas.microsoft.com/office/powerpoint/2010/main" val="337636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B1B16E-3FBD-4FA7-A9CD-DAF4F85A31F9}"/>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66D4F154-35AE-4ED2-AF3F-2A7FE85AB541}"/>
              </a:ext>
            </a:extLst>
          </p:cNvPr>
          <p:cNvPicPr>
            <a:picLocks noGrp="1" noChangeAspect="1"/>
          </p:cNvPicPr>
          <p:nvPr>
            <p:ph idx="1"/>
          </p:nvPr>
        </p:nvPicPr>
        <p:blipFill>
          <a:blip r:embed="rId2"/>
          <a:stretch>
            <a:fillRect/>
          </a:stretch>
        </p:blipFill>
        <p:spPr>
          <a:xfrm>
            <a:off x="419100" y="219789"/>
            <a:ext cx="11353800" cy="3737069"/>
          </a:xfrm>
        </p:spPr>
      </p:pic>
      <p:sp>
        <p:nvSpPr>
          <p:cNvPr id="6" name="Textfeld 5">
            <a:extLst>
              <a:ext uri="{FF2B5EF4-FFF2-40B4-BE49-F238E27FC236}">
                <a16:creationId xmlns:a16="http://schemas.microsoft.com/office/drawing/2014/main" id="{5DA35382-BC78-40A9-8849-234C5231D944}"/>
              </a:ext>
            </a:extLst>
          </p:cNvPr>
          <p:cNvSpPr txBox="1"/>
          <p:nvPr/>
        </p:nvSpPr>
        <p:spPr>
          <a:xfrm>
            <a:off x="5970616" y="5934670"/>
            <a:ext cx="5802284" cy="923330"/>
          </a:xfrm>
          <a:prstGeom prst="rect">
            <a:avLst/>
          </a:prstGeom>
          <a:noFill/>
        </p:spPr>
        <p:txBody>
          <a:bodyPr wrap="square" rtlCol="0">
            <a:spAutoFit/>
          </a:bodyPr>
          <a:lstStyle/>
          <a:p>
            <a:pPr algn="r"/>
            <a:r>
              <a:rPr lang="de-DE" dirty="0"/>
              <a:t>ARD Faktenfinder</a:t>
            </a:r>
          </a:p>
          <a:p>
            <a:pPr algn="r"/>
            <a:r>
              <a:rPr lang="de-DE" dirty="0"/>
              <a:t>https://www.tagesschau.de/faktenfinder/</a:t>
            </a:r>
          </a:p>
          <a:p>
            <a:pPr algn="r"/>
            <a:endParaRPr lang="de-DE" dirty="0"/>
          </a:p>
        </p:txBody>
      </p:sp>
    </p:spTree>
    <p:extLst>
      <p:ext uri="{BB962C8B-B14F-4D97-AF65-F5344CB8AC3E}">
        <p14:creationId xmlns:p14="http://schemas.microsoft.com/office/powerpoint/2010/main" val="3466782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1A1B5D-C3DD-4B5E-AE69-A1FE7EF73BCA}"/>
              </a:ext>
            </a:extLst>
          </p:cNvPr>
          <p:cNvSpPr>
            <a:spLocks noGrp="1"/>
          </p:cNvSpPr>
          <p:nvPr>
            <p:ph type="title"/>
          </p:nvPr>
        </p:nvSpPr>
        <p:spPr>
          <a:xfrm>
            <a:off x="953192" y="5532437"/>
            <a:ext cx="11238808" cy="1325563"/>
          </a:xfrm>
        </p:spPr>
        <p:txBody>
          <a:bodyPr>
            <a:normAutofit/>
          </a:bodyPr>
          <a:lstStyle/>
          <a:p>
            <a:pPr algn="r"/>
            <a:r>
              <a:rPr lang="de-DE" sz="2000" dirty="0"/>
              <a:t>https://www.rbb24.de/politik/thema/corona/beitraege/2021/04/demos-querdenker-corona-berlin-infektionsschutzgesetz-bundestag-.html</a:t>
            </a:r>
          </a:p>
        </p:txBody>
      </p:sp>
      <p:pic>
        <p:nvPicPr>
          <p:cNvPr id="5" name="Inhaltsplatzhalter 4">
            <a:extLst>
              <a:ext uri="{FF2B5EF4-FFF2-40B4-BE49-F238E27FC236}">
                <a16:creationId xmlns:a16="http://schemas.microsoft.com/office/drawing/2014/main" id="{1466C017-FC41-40A5-9C66-2FFC2EED45E3}"/>
              </a:ext>
            </a:extLst>
          </p:cNvPr>
          <p:cNvPicPr>
            <a:picLocks noGrp="1" noChangeAspect="1"/>
          </p:cNvPicPr>
          <p:nvPr>
            <p:ph idx="1"/>
          </p:nvPr>
        </p:nvPicPr>
        <p:blipFill>
          <a:blip r:embed="rId2"/>
          <a:stretch>
            <a:fillRect/>
          </a:stretch>
        </p:blipFill>
        <p:spPr>
          <a:xfrm>
            <a:off x="263911" y="2009319"/>
            <a:ext cx="12120667" cy="2280048"/>
          </a:xfrm>
        </p:spPr>
      </p:pic>
      <p:sp>
        <p:nvSpPr>
          <p:cNvPr id="6" name="Textfeld 5">
            <a:extLst>
              <a:ext uri="{FF2B5EF4-FFF2-40B4-BE49-F238E27FC236}">
                <a16:creationId xmlns:a16="http://schemas.microsoft.com/office/drawing/2014/main" id="{BEA51C94-72E1-4399-B74A-5B83FDDBA769}"/>
              </a:ext>
            </a:extLst>
          </p:cNvPr>
          <p:cNvSpPr txBox="1"/>
          <p:nvPr/>
        </p:nvSpPr>
        <p:spPr>
          <a:xfrm>
            <a:off x="598516" y="399011"/>
            <a:ext cx="10956175" cy="1446550"/>
          </a:xfrm>
          <a:prstGeom prst="rect">
            <a:avLst/>
          </a:prstGeom>
          <a:noFill/>
        </p:spPr>
        <p:txBody>
          <a:bodyPr wrap="square" rtlCol="0">
            <a:spAutoFit/>
          </a:bodyPr>
          <a:lstStyle/>
          <a:p>
            <a:r>
              <a:rPr lang="de-DE" sz="4400" b="1" dirty="0"/>
              <a:t>Bundesnotbremse: Rund 200 Festnahmen bei Corona-Protesten in Berlin </a:t>
            </a:r>
          </a:p>
        </p:txBody>
      </p:sp>
    </p:spTree>
    <p:extLst>
      <p:ext uri="{BB962C8B-B14F-4D97-AF65-F5344CB8AC3E}">
        <p14:creationId xmlns:p14="http://schemas.microsoft.com/office/powerpoint/2010/main" val="3594608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7D6F93-BEEA-4713-AB9D-C6BDAD9A4ECA}"/>
              </a:ext>
            </a:extLst>
          </p:cNvPr>
          <p:cNvSpPr>
            <a:spLocks noGrp="1"/>
          </p:cNvSpPr>
          <p:nvPr>
            <p:ph type="title"/>
          </p:nvPr>
        </p:nvSpPr>
        <p:spPr>
          <a:xfrm>
            <a:off x="838200" y="179774"/>
            <a:ext cx="10515600" cy="1325563"/>
          </a:xfrm>
          <a:solidFill>
            <a:schemeClr val="accent1">
              <a:lumMod val="20000"/>
              <a:lumOff val="80000"/>
            </a:schemeClr>
          </a:solidFill>
        </p:spPr>
        <p:txBody>
          <a:bodyPr/>
          <a:lstStyle/>
          <a:p>
            <a:r>
              <a:rPr lang="de-DE" dirty="0"/>
              <a:t>Zwischenfazit</a:t>
            </a:r>
          </a:p>
        </p:txBody>
      </p:sp>
      <p:sp>
        <p:nvSpPr>
          <p:cNvPr id="3" name="Inhaltsplatzhalter 2">
            <a:extLst>
              <a:ext uri="{FF2B5EF4-FFF2-40B4-BE49-F238E27FC236}">
                <a16:creationId xmlns:a16="http://schemas.microsoft.com/office/drawing/2014/main" id="{17C6256F-5B67-4476-A38A-EF893834FCFF}"/>
              </a:ext>
            </a:extLst>
          </p:cNvPr>
          <p:cNvSpPr>
            <a:spLocks noGrp="1"/>
          </p:cNvSpPr>
          <p:nvPr>
            <p:ph idx="1"/>
          </p:nvPr>
        </p:nvSpPr>
        <p:spPr>
          <a:xfrm>
            <a:off x="838200" y="1670238"/>
            <a:ext cx="10515600" cy="4808482"/>
          </a:xfrm>
        </p:spPr>
        <p:txBody>
          <a:bodyPr>
            <a:normAutofit fontScale="92500" lnSpcReduction="10000"/>
          </a:bodyPr>
          <a:lstStyle/>
          <a:p>
            <a:r>
              <a:rPr lang="de-DE" dirty="0"/>
              <a:t>Es zeigt sich das Dilemma zwischen </a:t>
            </a:r>
            <a:r>
              <a:rPr lang="de-DE" b="1" dirty="0"/>
              <a:t>Freiheitsrechten des Einzelnen</a:t>
            </a:r>
            <a:r>
              <a:rPr lang="de-DE" dirty="0"/>
              <a:t> (gegen die Beschränkungen der Grundrechte durch Lockdown) und den </a:t>
            </a:r>
            <a:r>
              <a:rPr lang="de-DE" b="1" dirty="0"/>
              <a:t>Sorgetechniken</a:t>
            </a:r>
            <a:r>
              <a:rPr lang="de-DE" dirty="0"/>
              <a:t> des Staates (</a:t>
            </a:r>
            <a:r>
              <a:rPr lang="de-DE" b="1" dirty="0"/>
              <a:t>Schutz der Gesundheit </a:t>
            </a:r>
            <a:r>
              <a:rPr lang="de-DE" dirty="0"/>
              <a:t>der Allgemeinheit durch den Lockdown).  </a:t>
            </a:r>
          </a:p>
          <a:p>
            <a:r>
              <a:rPr lang="de-DE" dirty="0"/>
              <a:t>Die Corona-Pandemielage präsentiert sich als gesellschaftlicher Konflikt, welcher sich (unter anderem) aufgrund erhöhter struktureller Gewalt als </a:t>
            </a:r>
            <a:r>
              <a:rPr lang="de-DE" b="1" dirty="0"/>
              <a:t>personale Gewaltbereitschaft </a:t>
            </a:r>
            <a:r>
              <a:rPr lang="de-DE" dirty="0"/>
              <a:t>bei Demonstrationen abzeichnet.</a:t>
            </a:r>
          </a:p>
          <a:p>
            <a:endParaRPr lang="de-DE" dirty="0"/>
          </a:p>
          <a:p>
            <a:r>
              <a:rPr lang="de-DE" sz="3500" dirty="0"/>
              <a:t>Gewalt auf der Straße = Symbol der Unvereinbarkeiten von Naturwissenschaft und Verschwörungstheorien</a:t>
            </a:r>
          </a:p>
          <a:p>
            <a:r>
              <a:rPr lang="de-DE" sz="3500" dirty="0"/>
              <a:t>Polizeiarbeit = Balance zwischen </a:t>
            </a:r>
            <a:r>
              <a:rPr lang="de-DE" sz="3500" dirty="0">
                <a:solidFill>
                  <a:srgbClr val="FF0000"/>
                </a:solidFill>
              </a:rPr>
              <a:t>VERMITTLUNGSARBEIT</a:t>
            </a:r>
            <a:r>
              <a:rPr lang="de-DE" sz="3500" dirty="0"/>
              <a:t> und </a:t>
            </a:r>
            <a:r>
              <a:rPr lang="de-DE" sz="3500" dirty="0">
                <a:solidFill>
                  <a:srgbClr val="FF0000"/>
                </a:solidFill>
              </a:rPr>
              <a:t>konsequentem Einschreiten</a:t>
            </a:r>
          </a:p>
          <a:p>
            <a:pPr marL="0" indent="0">
              <a:buNone/>
            </a:pPr>
            <a:endParaRPr lang="de-DE" dirty="0"/>
          </a:p>
        </p:txBody>
      </p:sp>
      <p:sp>
        <p:nvSpPr>
          <p:cNvPr id="4" name="Rechteck 3">
            <a:extLst>
              <a:ext uri="{FF2B5EF4-FFF2-40B4-BE49-F238E27FC236}">
                <a16:creationId xmlns:a16="http://schemas.microsoft.com/office/drawing/2014/main" id="{2C27070E-E480-4E36-ACB6-D5ACE264AE80}"/>
              </a:ext>
            </a:extLst>
          </p:cNvPr>
          <p:cNvSpPr/>
          <p:nvPr/>
        </p:nvSpPr>
        <p:spPr>
          <a:xfrm>
            <a:off x="332509" y="4189615"/>
            <a:ext cx="11438314" cy="2454007"/>
          </a:xfrm>
          <a:prstGeom prst="rect">
            <a:avLst/>
          </a:prstGeom>
          <a:noFill/>
          <a:ln w="539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55248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91813D4-0DB0-4097-9AD6-5AE4D7748A86}"/>
              </a:ext>
            </a:extLst>
          </p:cNvPr>
          <p:cNvPicPr>
            <a:picLocks noChangeAspect="1"/>
          </p:cNvPicPr>
          <p:nvPr/>
        </p:nvPicPr>
        <p:blipFill>
          <a:blip r:embed="rId3"/>
          <a:stretch>
            <a:fillRect/>
          </a:stretch>
        </p:blipFill>
        <p:spPr>
          <a:xfrm>
            <a:off x="-137652" y="0"/>
            <a:ext cx="12329652" cy="6858000"/>
          </a:xfrm>
          <a:prstGeom prst="rect">
            <a:avLst/>
          </a:prstGeom>
        </p:spPr>
      </p:pic>
      <p:sp>
        <p:nvSpPr>
          <p:cNvPr id="2" name="Titel 1">
            <a:extLst>
              <a:ext uri="{FF2B5EF4-FFF2-40B4-BE49-F238E27FC236}">
                <a16:creationId xmlns:a16="http://schemas.microsoft.com/office/drawing/2014/main" id="{B48F9959-173E-45B6-881D-DD17108C426B}"/>
              </a:ext>
            </a:extLst>
          </p:cNvPr>
          <p:cNvSpPr>
            <a:spLocks noGrp="1"/>
          </p:cNvSpPr>
          <p:nvPr>
            <p:ph type="title"/>
          </p:nvPr>
        </p:nvSpPr>
        <p:spPr>
          <a:xfrm>
            <a:off x="0" y="102704"/>
            <a:ext cx="11267557" cy="1326321"/>
          </a:xfrm>
          <a:solidFill>
            <a:schemeClr val="bg1">
              <a:alpha val="57000"/>
            </a:schemeClr>
          </a:solidFill>
        </p:spPr>
        <p:txBody>
          <a:bodyPr/>
          <a:lstStyle/>
          <a:p>
            <a:r>
              <a:rPr lang="de-DE" dirty="0"/>
              <a:t>Das Prinzip der Rechtsstaatlichkeit</a:t>
            </a:r>
          </a:p>
        </p:txBody>
      </p:sp>
      <p:sp>
        <p:nvSpPr>
          <p:cNvPr id="3" name="Inhaltsplatzhalter 2">
            <a:extLst>
              <a:ext uri="{FF2B5EF4-FFF2-40B4-BE49-F238E27FC236}">
                <a16:creationId xmlns:a16="http://schemas.microsoft.com/office/drawing/2014/main" id="{6449279B-00A8-4F8D-A23C-2496A4E81435}"/>
              </a:ext>
            </a:extLst>
          </p:cNvPr>
          <p:cNvSpPr>
            <a:spLocks noGrp="1"/>
          </p:cNvSpPr>
          <p:nvPr>
            <p:ph idx="1"/>
          </p:nvPr>
        </p:nvSpPr>
        <p:spPr>
          <a:xfrm>
            <a:off x="0" y="3529780"/>
            <a:ext cx="6715431" cy="3078623"/>
          </a:xfrm>
          <a:solidFill>
            <a:schemeClr val="bg1">
              <a:alpha val="76000"/>
            </a:schemeClr>
          </a:solidFill>
        </p:spPr>
        <p:txBody>
          <a:bodyPr>
            <a:noAutofit/>
          </a:bodyPr>
          <a:lstStyle/>
          <a:p>
            <a:r>
              <a:rPr lang="de-DE" sz="2400" dirty="0"/>
              <a:t>Die Aufgaben der Polizei als </a:t>
            </a:r>
            <a:r>
              <a:rPr lang="de-DE" sz="2400" b="1" dirty="0"/>
              <a:t>Exekutive</a:t>
            </a:r>
            <a:r>
              <a:rPr lang="de-DE" sz="2400" dirty="0"/>
              <a:t> einer Demokratie sind die </a:t>
            </a:r>
            <a:r>
              <a:rPr lang="de-DE" sz="2400" b="1" dirty="0"/>
              <a:t>Gefahrenabwehr</a:t>
            </a:r>
            <a:r>
              <a:rPr lang="de-DE" sz="2400" dirty="0"/>
              <a:t> (Gefahrenabwehrgesetze der Länder) und die </a:t>
            </a:r>
            <a:r>
              <a:rPr lang="de-DE" sz="2400" b="1" dirty="0"/>
              <a:t>Strafverfolgung</a:t>
            </a:r>
            <a:r>
              <a:rPr lang="de-DE" sz="2400" dirty="0"/>
              <a:t> (§163 StPO)</a:t>
            </a:r>
          </a:p>
          <a:p>
            <a:r>
              <a:rPr lang="de-DE" sz="2400" dirty="0"/>
              <a:t>Das polizeiliche Handeln ist jederzeit an die geltende Rechts- und Gesetzeslage gebunden.</a:t>
            </a:r>
          </a:p>
        </p:txBody>
      </p:sp>
    </p:spTree>
    <p:extLst>
      <p:ext uri="{BB962C8B-B14F-4D97-AF65-F5344CB8AC3E}">
        <p14:creationId xmlns:p14="http://schemas.microsoft.com/office/powerpoint/2010/main" val="3530650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6D500B-94B9-4E79-A651-1607CDD175DA}"/>
              </a:ext>
            </a:extLst>
          </p:cNvPr>
          <p:cNvSpPr>
            <a:spLocks noGrp="1"/>
          </p:cNvSpPr>
          <p:nvPr>
            <p:ph type="title"/>
          </p:nvPr>
        </p:nvSpPr>
        <p:spPr>
          <a:xfrm>
            <a:off x="838200" y="1"/>
            <a:ext cx="10515600" cy="1030780"/>
          </a:xfrm>
        </p:spPr>
        <p:txBody>
          <a:bodyPr/>
          <a:lstStyle/>
          <a:p>
            <a:r>
              <a:rPr lang="de-DE" dirty="0"/>
              <a:t>Der dahinterliegende Konflikt</a:t>
            </a:r>
          </a:p>
        </p:txBody>
      </p:sp>
      <p:graphicFrame>
        <p:nvGraphicFramePr>
          <p:cNvPr id="4" name="Tabelle 4">
            <a:extLst>
              <a:ext uri="{FF2B5EF4-FFF2-40B4-BE49-F238E27FC236}">
                <a16:creationId xmlns:a16="http://schemas.microsoft.com/office/drawing/2014/main" id="{720CEB64-7065-4540-843F-7F93A0F2E4C0}"/>
              </a:ext>
            </a:extLst>
          </p:cNvPr>
          <p:cNvGraphicFramePr>
            <a:graphicFrameLocks noGrp="1"/>
          </p:cNvGraphicFramePr>
          <p:nvPr>
            <p:ph idx="1"/>
            <p:extLst>
              <p:ext uri="{D42A27DB-BD31-4B8C-83A1-F6EECF244321}">
                <p14:modId xmlns:p14="http://schemas.microsoft.com/office/powerpoint/2010/main" val="2390496316"/>
              </p:ext>
            </p:extLst>
          </p:nvPr>
        </p:nvGraphicFramePr>
        <p:xfrm>
          <a:off x="0" y="1030780"/>
          <a:ext cx="12192000" cy="7009845"/>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063513283"/>
                    </a:ext>
                  </a:extLst>
                </a:gridCol>
                <a:gridCol w="6096000">
                  <a:extLst>
                    <a:ext uri="{9D8B030D-6E8A-4147-A177-3AD203B41FA5}">
                      <a16:colId xmlns:a16="http://schemas.microsoft.com/office/drawing/2014/main" val="3492527809"/>
                    </a:ext>
                  </a:extLst>
                </a:gridCol>
              </a:tblGrid>
              <a:tr h="1059041">
                <a:tc>
                  <a:txBody>
                    <a:bodyPr/>
                    <a:lstStyle/>
                    <a:p>
                      <a:pPr algn="ctr"/>
                      <a:r>
                        <a:rPr lang="de-DE" sz="4400" dirty="0"/>
                        <a:t>Perspektive Naturwissenschaft</a:t>
                      </a:r>
                    </a:p>
                  </a:txBody>
                  <a:tcPr/>
                </a:tc>
                <a:tc>
                  <a:txBody>
                    <a:bodyPr/>
                    <a:lstStyle/>
                    <a:p>
                      <a:pPr algn="ctr"/>
                      <a:r>
                        <a:rPr lang="de-DE" sz="4400" dirty="0"/>
                        <a:t>Perspektive Corona-Leugner und Verschwörungs-theoretiker</a:t>
                      </a:r>
                    </a:p>
                  </a:txBody>
                  <a:tcPr/>
                </a:tc>
                <a:extLst>
                  <a:ext uri="{0D108BD9-81ED-4DB2-BD59-A6C34878D82A}">
                    <a16:rowId xmlns:a16="http://schemas.microsoft.com/office/drawing/2014/main" val="530444871"/>
                  </a:ext>
                </a:extLst>
              </a:tr>
              <a:tr h="4236165">
                <a:tc>
                  <a:txBody>
                    <a:bodyPr/>
                    <a:lstStyle/>
                    <a:p>
                      <a:pPr algn="ctr"/>
                      <a:r>
                        <a:rPr lang="de-DE" sz="4400" dirty="0"/>
                        <a:t>Verstöße gegen Auflagen schaden der körperlichen Unversehrtheit der Bevölkerung</a:t>
                      </a:r>
                    </a:p>
                  </a:txBody>
                  <a:tcPr/>
                </a:tc>
                <a:tc>
                  <a:txBody>
                    <a:bodyPr/>
                    <a:lstStyle/>
                    <a:p>
                      <a:pPr algn="ctr"/>
                      <a:r>
                        <a:rPr lang="de-DE" sz="4400" dirty="0"/>
                        <a:t>Die Auflagen sind sinnlos und dienen nur dem Mundtotmachen anders Denkender.</a:t>
                      </a:r>
                    </a:p>
                  </a:txBody>
                  <a:tcPr/>
                </a:tc>
                <a:extLst>
                  <a:ext uri="{0D108BD9-81ED-4DB2-BD59-A6C34878D82A}">
                    <a16:rowId xmlns:a16="http://schemas.microsoft.com/office/drawing/2014/main" val="836081922"/>
                  </a:ext>
                </a:extLst>
              </a:tr>
            </a:tbl>
          </a:graphicData>
        </a:graphic>
      </p:graphicFrame>
    </p:spTree>
    <p:extLst>
      <p:ext uri="{BB962C8B-B14F-4D97-AF65-F5344CB8AC3E}">
        <p14:creationId xmlns:p14="http://schemas.microsoft.com/office/powerpoint/2010/main" val="4137041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D0697A-2122-439B-A807-CFDA4668733C}"/>
              </a:ext>
            </a:extLst>
          </p:cNvPr>
          <p:cNvSpPr>
            <a:spLocks noGrp="1"/>
          </p:cNvSpPr>
          <p:nvPr>
            <p:ph type="title"/>
          </p:nvPr>
        </p:nvSpPr>
        <p:spPr/>
        <p:txBody>
          <a:bodyPr/>
          <a:lstStyle/>
          <a:p>
            <a:endParaRPr lang="de-DE"/>
          </a:p>
        </p:txBody>
      </p:sp>
      <p:pic>
        <p:nvPicPr>
          <p:cNvPr id="7" name="Inhaltsplatzhalter 6">
            <a:extLst>
              <a:ext uri="{FF2B5EF4-FFF2-40B4-BE49-F238E27FC236}">
                <a16:creationId xmlns:a16="http://schemas.microsoft.com/office/drawing/2014/main" id="{E65E0F6B-18D6-4589-B5B1-BA91BAD92130}"/>
              </a:ext>
            </a:extLst>
          </p:cNvPr>
          <p:cNvPicPr>
            <a:picLocks noGrp="1" noChangeAspect="1"/>
          </p:cNvPicPr>
          <p:nvPr>
            <p:ph idx="1"/>
          </p:nvPr>
        </p:nvPicPr>
        <p:blipFill>
          <a:blip r:embed="rId2"/>
          <a:stretch>
            <a:fillRect/>
          </a:stretch>
        </p:blipFill>
        <p:spPr>
          <a:xfrm>
            <a:off x="2460567" y="0"/>
            <a:ext cx="6633556" cy="7370618"/>
          </a:xfrm>
          <a:prstGeom prst="rect">
            <a:avLst/>
          </a:prstGeom>
        </p:spPr>
      </p:pic>
    </p:spTree>
    <p:extLst>
      <p:ext uri="{BB962C8B-B14F-4D97-AF65-F5344CB8AC3E}">
        <p14:creationId xmlns:p14="http://schemas.microsoft.com/office/powerpoint/2010/main" val="1178460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86CAA6-4798-490F-A836-E3E9E2B046B1}"/>
              </a:ext>
            </a:extLst>
          </p:cNvPr>
          <p:cNvSpPr>
            <a:spLocks noGrp="1"/>
          </p:cNvSpPr>
          <p:nvPr>
            <p:ph type="title"/>
          </p:nvPr>
        </p:nvSpPr>
        <p:spPr/>
        <p:txBody>
          <a:bodyPr/>
          <a:lstStyle/>
          <a:p>
            <a:endParaRPr lang="de-DE"/>
          </a:p>
        </p:txBody>
      </p:sp>
      <p:pic>
        <p:nvPicPr>
          <p:cNvPr id="4" name="Inhaltsplatzhalter 3">
            <a:extLst>
              <a:ext uri="{FF2B5EF4-FFF2-40B4-BE49-F238E27FC236}">
                <a16:creationId xmlns:a16="http://schemas.microsoft.com/office/drawing/2014/main" id="{C1C70653-20D2-4116-9B27-C0DBCDF25318}"/>
              </a:ext>
            </a:extLst>
          </p:cNvPr>
          <p:cNvPicPr>
            <a:picLocks noGrp="1" noChangeAspect="1"/>
          </p:cNvPicPr>
          <p:nvPr>
            <p:ph idx="1"/>
          </p:nvPr>
        </p:nvPicPr>
        <p:blipFill rotWithShape="1">
          <a:blip r:embed="rId2"/>
          <a:srcRect l="-162" t="28728" r="940" b="26186"/>
          <a:stretch/>
        </p:blipFill>
        <p:spPr>
          <a:xfrm>
            <a:off x="1147156" y="0"/>
            <a:ext cx="9897687" cy="9732725"/>
          </a:xfrm>
          <a:prstGeom prst="rect">
            <a:avLst/>
          </a:prstGeom>
        </p:spPr>
      </p:pic>
    </p:spTree>
    <p:extLst>
      <p:ext uri="{BB962C8B-B14F-4D97-AF65-F5344CB8AC3E}">
        <p14:creationId xmlns:p14="http://schemas.microsoft.com/office/powerpoint/2010/main" val="1399151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A6D9C4-35F4-4401-B181-820B4E288B73}"/>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B63DD770-2719-4FC7-A1E6-17153FBDC94C}"/>
              </a:ext>
            </a:extLst>
          </p:cNvPr>
          <p:cNvSpPr>
            <a:spLocks noGrp="1"/>
          </p:cNvSpPr>
          <p:nvPr>
            <p:ph idx="1"/>
          </p:nvPr>
        </p:nvSpPr>
        <p:spPr/>
        <p:txBody>
          <a:bodyPr/>
          <a:lstStyle/>
          <a:p>
            <a:endParaRPr lang="de-DE"/>
          </a:p>
        </p:txBody>
      </p:sp>
    </p:spTree>
    <p:extLst>
      <p:ext uri="{BB962C8B-B14F-4D97-AF65-F5344CB8AC3E}">
        <p14:creationId xmlns:p14="http://schemas.microsoft.com/office/powerpoint/2010/main" val="30504873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5B6FBFC-4774-49F7-AE25-F068A8119F5E}"/>
              </a:ext>
            </a:extLst>
          </p:cNvPr>
          <p:cNvPicPr>
            <a:picLocks noChangeAspect="1"/>
          </p:cNvPicPr>
          <p:nvPr/>
        </p:nvPicPr>
        <p:blipFill>
          <a:blip r:embed="rId2"/>
          <a:stretch>
            <a:fillRect/>
          </a:stretch>
        </p:blipFill>
        <p:spPr>
          <a:xfrm>
            <a:off x="-137652" y="0"/>
            <a:ext cx="12329652" cy="6858000"/>
          </a:xfrm>
          <a:prstGeom prst="rect">
            <a:avLst/>
          </a:prstGeom>
        </p:spPr>
      </p:pic>
      <p:sp>
        <p:nvSpPr>
          <p:cNvPr id="2" name="Titel 1">
            <a:extLst>
              <a:ext uri="{FF2B5EF4-FFF2-40B4-BE49-F238E27FC236}">
                <a16:creationId xmlns:a16="http://schemas.microsoft.com/office/drawing/2014/main" id="{B48F9959-173E-45B6-881D-DD17108C426B}"/>
              </a:ext>
            </a:extLst>
          </p:cNvPr>
          <p:cNvSpPr>
            <a:spLocks noGrp="1"/>
          </p:cNvSpPr>
          <p:nvPr>
            <p:ph type="title"/>
          </p:nvPr>
        </p:nvSpPr>
        <p:spPr>
          <a:xfrm>
            <a:off x="0" y="102704"/>
            <a:ext cx="11267558" cy="1326321"/>
          </a:xfrm>
          <a:solidFill>
            <a:schemeClr val="bg1">
              <a:alpha val="72000"/>
            </a:schemeClr>
          </a:solidFill>
        </p:spPr>
        <p:txBody>
          <a:bodyPr/>
          <a:lstStyle/>
          <a:p>
            <a:r>
              <a:rPr lang="de-DE" b="1" dirty="0"/>
              <a:t>Die Makroebene</a:t>
            </a:r>
            <a:r>
              <a:rPr lang="de-DE" dirty="0"/>
              <a:t>: </a:t>
            </a:r>
            <a:br>
              <a:rPr lang="de-DE" dirty="0"/>
            </a:br>
            <a:r>
              <a:rPr lang="de-DE" dirty="0"/>
              <a:t>Das Prinzip der Rechtsstaatlichkeit</a:t>
            </a:r>
          </a:p>
        </p:txBody>
      </p:sp>
      <p:sp>
        <p:nvSpPr>
          <p:cNvPr id="3" name="Inhaltsplatzhalter 2">
            <a:extLst>
              <a:ext uri="{FF2B5EF4-FFF2-40B4-BE49-F238E27FC236}">
                <a16:creationId xmlns:a16="http://schemas.microsoft.com/office/drawing/2014/main" id="{6449279B-00A8-4F8D-A23C-2496A4E81435}"/>
              </a:ext>
            </a:extLst>
          </p:cNvPr>
          <p:cNvSpPr>
            <a:spLocks noGrp="1"/>
          </p:cNvSpPr>
          <p:nvPr>
            <p:ph idx="1"/>
          </p:nvPr>
        </p:nvSpPr>
        <p:spPr>
          <a:xfrm>
            <a:off x="0" y="2304988"/>
            <a:ext cx="7265505" cy="4044109"/>
          </a:xfrm>
          <a:solidFill>
            <a:schemeClr val="bg1">
              <a:alpha val="69000"/>
            </a:schemeClr>
          </a:solidFill>
        </p:spPr>
        <p:txBody>
          <a:bodyPr>
            <a:noAutofit/>
          </a:bodyPr>
          <a:lstStyle/>
          <a:p>
            <a:r>
              <a:rPr lang="de-DE" sz="2400" dirty="0"/>
              <a:t>Die geltende </a:t>
            </a:r>
            <a:r>
              <a:rPr lang="de-DE" sz="2400" b="1" dirty="0"/>
              <a:t>Rechts- und Gesetzeslage ist das Produkt kommunikativen Handelns</a:t>
            </a:r>
            <a:r>
              <a:rPr lang="de-DE" sz="2400" dirty="0"/>
              <a:t>:  „Rechtshandlungen [sind] das Medium, durch das sich Rechtsinstitutionen gleichzeitig mit den </a:t>
            </a:r>
            <a:r>
              <a:rPr lang="de-DE" sz="2400" b="1" dirty="0"/>
              <a:t>intersubjektiv geteilten Rechtsüberlieferungen und den subjektiven Fähigkeiten der Interpretation</a:t>
            </a:r>
            <a:r>
              <a:rPr lang="de-DE" sz="2400" dirty="0"/>
              <a:t> und Beachtung von Rechtsregeln reproduzieren.“ (Habermas, 1992, S. 46)</a:t>
            </a:r>
          </a:p>
        </p:txBody>
      </p:sp>
      <p:sp>
        <p:nvSpPr>
          <p:cNvPr id="5" name="Textfeld 4">
            <a:extLst>
              <a:ext uri="{FF2B5EF4-FFF2-40B4-BE49-F238E27FC236}">
                <a16:creationId xmlns:a16="http://schemas.microsoft.com/office/drawing/2014/main" id="{66B177D1-E7DE-44EF-85BB-2BFB69303988}"/>
              </a:ext>
            </a:extLst>
          </p:cNvPr>
          <p:cNvSpPr txBox="1"/>
          <p:nvPr/>
        </p:nvSpPr>
        <p:spPr>
          <a:xfrm>
            <a:off x="95535" y="5033889"/>
            <a:ext cx="11267558" cy="1569660"/>
          </a:xfrm>
          <a:prstGeom prst="rect">
            <a:avLst/>
          </a:prstGeom>
          <a:solidFill>
            <a:schemeClr val="bg1"/>
          </a:solidFill>
        </p:spPr>
        <p:txBody>
          <a:bodyPr wrap="square" rtlCol="0">
            <a:spAutoFit/>
          </a:bodyPr>
          <a:lstStyle/>
          <a:p>
            <a:pPr marL="342900" indent="-342900" algn="ctr">
              <a:buFont typeface="Wingdings" panose="05000000000000000000" pitchFamily="2" charset="2"/>
              <a:buChar char="à"/>
            </a:pPr>
            <a:r>
              <a:rPr lang="de-DE" sz="2400" b="1" dirty="0">
                <a:solidFill>
                  <a:schemeClr val="accent1">
                    <a:lumMod val="75000"/>
                  </a:schemeClr>
                </a:solidFill>
                <a:sym typeface="Wingdings" panose="05000000000000000000" pitchFamily="2" charset="2"/>
              </a:rPr>
              <a:t>Die Interpretation von Gesetzen benötigt interaktionelle Verständigung, den Diskurs, Gerichtsurteile und vor allem ZEIT. </a:t>
            </a:r>
          </a:p>
          <a:p>
            <a:pPr marL="342900" indent="-342900" algn="ctr">
              <a:buFont typeface="Wingdings" panose="05000000000000000000" pitchFamily="2" charset="2"/>
              <a:buChar char="à"/>
            </a:pPr>
            <a:r>
              <a:rPr lang="de-DE" sz="2400" b="1" dirty="0">
                <a:solidFill>
                  <a:srgbClr val="FF0000"/>
                </a:solidFill>
                <a:sym typeface="Wingdings" panose="05000000000000000000" pitchFamily="2" charset="2"/>
              </a:rPr>
              <a:t>Die sozialen Medien </a:t>
            </a:r>
            <a:r>
              <a:rPr lang="de-DE" sz="2400" b="1" dirty="0">
                <a:solidFill>
                  <a:schemeClr val="accent1">
                    <a:lumMod val="75000"/>
                  </a:schemeClr>
                </a:solidFill>
                <a:sym typeface="Wingdings" panose="05000000000000000000" pitchFamily="2" charset="2"/>
              </a:rPr>
              <a:t>ermöglichen eine </a:t>
            </a:r>
            <a:r>
              <a:rPr lang="de-DE" sz="2400" b="1" dirty="0">
                <a:solidFill>
                  <a:srgbClr val="FF0000"/>
                </a:solidFill>
                <a:sym typeface="Wingdings" panose="05000000000000000000" pitchFamily="2" charset="2"/>
              </a:rPr>
              <a:t>schnellere Verständigung </a:t>
            </a:r>
            <a:r>
              <a:rPr lang="de-DE" sz="2400" b="1" dirty="0">
                <a:solidFill>
                  <a:schemeClr val="accent1">
                    <a:lumMod val="75000"/>
                  </a:schemeClr>
                </a:solidFill>
                <a:sym typeface="Wingdings" panose="05000000000000000000" pitchFamily="2" charset="2"/>
              </a:rPr>
              <a:t>aber auch eine </a:t>
            </a:r>
            <a:r>
              <a:rPr lang="de-DE" sz="2400" b="1" i="1" dirty="0">
                <a:solidFill>
                  <a:srgbClr val="FF0000"/>
                </a:solidFill>
                <a:sym typeface="Wingdings" panose="05000000000000000000" pitchFamily="2" charset="2"/>
              </a:rPr>
              <a:t>virale Verbreitung </a:t>
            </a:r>
            <a:r>
              <a:rPr lang="de-DE" sz="2400" b="1" dirty="0">
                <a:solidFill>
                  <a:srgbClr val="FF0000"/>
                </a:solidFill>
                <a:sym typeface="Wingdings" panose="05000000000000000000" pitchFamily="2" charset="2"/>
              </a:rPr>
              <a:t>der Verschwörungstheorien</a:t>
            </a:r>
            <a:r>
              <a:rPr lang="de-DE" sz="2400" b="1" dirty="0">
                <a:solidFill>
                  <a:schemeClr val="accent1">
                    <a:lumMod val="75000"/>
                  </a:schemeClr>
                </a:solidFill>
                <a:sym typeface="Wingdings" panose="05000000000000000000" pitchFamily="2" charset="2"/>
              </a:rPr>
              <a:t>!</a:t>
            </a:r>
          </a:p>
        </p:txBody>
      </p:sp>
    </p:spTree>
    <p:extLst>
      <p:ext uri="{BB962C8B-B14F-4D97-AF65-F5344CB8AC3E}">
        <p14:creationId xmlns:p14="http://schemas.microsoft.com/office/powerpoint/2010/main" val="1410337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E6389A-C26C-42EF-85B6-21E0C8A9E289}"/>
              </a:ext>
            </a:extLst>
          </p:cNvPr>
          <p:cNvSpPr>
            <a:spLocks noGrp="1"/>
          </p:cNvSpPr>
          <p:nvPr>
            <p:ph type="title"/>
          </p:nvPr>
        </p:nvSpPr>
        <p:spPr>
          <a:solidFill>
            <a:schemeClr val="accent1">
              <a:lumMod val="20000"/>
              <a:lumOff val="80000"/>
            </a:schemeClr>
          </a:solidFill>
        </p:spPr>
        <p:txBody>
          <a:bodyPr/>
          <a:lstStyle/>
          <a:p>
            <a:r>
              <a:rPr lang="de-DE" dirty="0"/>
              <a:t>Vermittlungsebene: Soziale Medien</a:t>
            </a:r>
          </a:p>
        </p:txBody>
      </p:sp>
      <p:sp>
        <p:nvSpPr>
          <p:cNvPr id="3" name="Inhaltsplatzhalter 2">
            <a:extLst>
              <a:ext uri="{FF2B5EF4-FFF2-40B4-BE49-F238E27FC236}">
                <a16:creationId xmlns:a16="http://schemas.microsoft.com/office/drawing/2014/main" id="{A375C0F0-BD5B-4360-BD82-9DFFD307621C}"/>
              </a:ext>
            </a:extLst>
          </p:cNvPr>
          <p:cNvSpPr>
            <a:spLocks noGrp="1"/>
          </p:cNvSpPr>
          <p:nvPr>
            <p:ph idx="1"/>
          </p:nvPr>
        </p:nvSpPr>
        <p:spPr/>
        <p:txBody>
          <a:bodyPr/>
          <a:lstStyle/>
          <a:p>
            <a:endParaRPr lang="de-DE" dirty="0"/>
          </a:p>
        </p:txBody>
      </p:sp>
    </p:spTree>
    <p:extLst>
      <p:ext uri="{BB962C8B-B14F-4D97-AF65-F5344CB8AC3E}">
        <p14:creationId xmlns:p14="http://schemas.microsoft.com/office/powerpoint/2010/main" val="9020338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474013-EA12-45A1-A28A-B5D891967B30}"/>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1BBB2887-CC21-4081-ACF2-72D582CD5C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9051" y="43204"/>
            <a:ext cx="6719259" cy="6814795"/>
          </a:xfrm>
        </p:spPr>
      </p:pic>
    </p:spTree>
    <p:extLst>
      <p:ext uri="{BB962C8B-B14F-4D97-AF65-F5344CB8AC3E}">
        <p14:creationId xmlns:p14="http://schemas.microsoft.com/office/powerpoint/2010/main" val="6548972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960D3E-87CC-4AE6-8F66-0128E1C24E1B}"/>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F3639C2E-16F8-480E-B43C-4AC573AC41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5528" y="87996"/>
            <a:ext cx="6384201" cy="6682007"/>
          </a:xfrm>
        </p:spPr>
      </p:pic>
    </p:spTree>
    <p:extLst>
      <p:ext uri="{BB962C8B-B14F-4D97-AF65-F5344CB8AC3E}">
        <p14:creationId xmlns:p14="http://schemas.microsoft.com/office/powerpoint/2010/main" val="18115419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D8B169-70E5-415F-A664-A903869D64A6}"/>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4CF2ABFB-ECBB-427A-AD44-9F9DCD85CD7D}"/>
              </a:ext>
            </a:extLst>
          </p:cNvPr>
          <p:cNvPicPr>
            <a:picLocks noGrp="1" noChangeAspect="1"/>
          </p:cNvPicPr>
          <p:nvPr>
            <p:ph idx="1"/>
          </p:nvPr>
        </p:nvPicPr>
        <p:blipFill>
          <a:blip r:embed="rId2"/>
          <a:stretch>
            <a:fillRect/>
          </a:stretch>
        </p:blipFill>
        <p:spPr>
          <a:xfrm>
            <a:off x="1801504" y="127517"/>
            <a:ext cx="6950825" cy="6730483"/>
          </a:xfrm>
        </p:spPr>
      </p:pic>
    </p:spTree>
    <p:extLst>
      <p:ext uri="{BB962C8B-B14F-4D97-AF65-F5344CB8AC3E}">
        <p14:creationId xmlns:p14="http://schemas.microsoft.com/office/powerpoint/2010/main" val="5256034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81F19D-EF2C-4EDB-864C-9FA372679546}"/>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8DB67476-6616-4A9D-99BB-E2BD681F2BA3}"/>
              </a:ext>
            </a:extLst>
          </p:cNvPr>
          <p:cNvPicPr>
            <a:picLocks noGrp="1" noChangeAspect="1"/>
          </p:cNvPicPr>
          <p:nvPr>
            <p:ph idx="1"/>
          </p:nvPr>
        </p:nvPicPr>
        <p:blipFill>
          <a:blip r:embed="rId2"/>
          <a:stretch>
            <a:fillRect/>
          </a:stretch>
        </p:blipFill>
        <p:spPr>
          <a:xfrm>
            <a:off x="2129051" y="13356"/>
            <a:ext cx="6445416" cy="6479519"/>
          </a:xfrm>
        </p:spPr>
      </p:pic>
    </p:spTree>
    <p:extLst>
      <p:ext uri="{BB962C8B-B14F-4D97-AF65-F5344CB8AC3E}">
        <p14:creationId xmlns:p14="http://schemas.microsoft.com/office/powerpoint/2010/main" val="3860182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m 6">
            <a:extLst>
              <a:ext uri="{FF2B5EF4-FFF2-40B4-BE49-F238E27FC236}">
                <a16:creationId xmlns:a16="http://schemas.microsoft.com/office/drawing/2014/main" id="{438C2836-BB61-4770-A992-D7FBE81628F8}"/>
              </a:ext>
            </a:extLst>
          </p:cNvPr>
          <p:cNvGraphicFramePr/>
          <p:nvPr>
            <p:extLst>
              <p:ext uri="{D42A27DB-BD31-4B8C-83A1-F6EECF244321}">
                <p14:modId xmlns:p14="http://schemas.microsoft.com/office/powerpoint/2010/main" val="1544745405"/>
              </p:ext>
            </p:extLst>
          </p:nvPr>
        </p:nvGraphicFramePr>
        <p:xfrm>
          <a:off x="89452" y="0"/>
          <a:ext cx="12102548" cy="6857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674920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1EA705-7512-4FF5-9AFA-1C235C1E9D23}"/>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C0C23712-9655-49A9-82E5-D7FE0C8CC89F}"/>
              </a:ext>
            </a:extLst>
          </p:cNvPr>
          <p:cNvPicPr>
            <a:picLocks noGrp="1" noChangeAspect="1"/>
          </p:cNvPicPr>
          <p:nvPr>
            <p:ph idx="1"/>
          </p:nvPr>
        </p:nvPicPr>
        <p:blipFill>
          <a:blip r:embed="rId2"/>
          <a:stretch>
            <a:fillRect/>
          </a:stretch>
        </p:blipFill>
        <p:spPr>
          <a:xfrm>
            <a:off x="2115402" y="20696"/>
            <a:ext cx="6721297" cy="6721297"/>
          </a:xfrm>
        </p:spPr>
      </p:pic>
    </p:spTree>
    <p:extLst>
      <p:ext uri="{BB962C8B-B14F-4D97-AF65-F5344CB8AC3E}">
        <p14:creationId xmlns:p14="http://schemas.microsoft.com/office/powerpoint/2010/main" val="6833521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C32D53-DD5A-4BD7-9389-714A9D45C861}"/>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BC6A83E9-519C-435C-A50A-93BBFA91A440}"/>
              </a:ext>
            </a:extLst>
          </p:cNvPr>
          <p:cNvPicPr>
            <a:picLocks noGrp="1" noChangeAspect="1"/>
          </p:cNvPicPr>
          <p:nvPr>
            <p:ph idx="1"/>
          </p:nvPr>
        </p:nvPicPr>
        <p:blipFill>
          <a:blip r:embed="rId2"/>
          <a:stretch>
            <a:fillRect/>
          </a:stretch>
        </p:blipFill>
        <p:spPr>
          <a:xfrm>
            <a:off x="2088106" y="-184728"/>
            <a:ext cx="6919441" cy="7226973"/>
          </a:xfrm>
        </p:spPr>
      </p:pic>
    </p:spTree>
    <p:extLst>
      <p:ext uri="{BB962C8B-B14F-4D97-AF65-F5344CB8AC3E}">
        <p14:creationId xmlns:p14="http://schemas.microsoft.com/office/powerpoint/2010/main" val="32992826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AC54C3-D6CD-40F4-973E-9B1A45DAF200}"/>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CEDD4249-739A-4B55-8B2D-EE329E657D75}"/>
              </a:ext>
            </a:extLst>
          </p:cNvPr>
          <p:cNvPicPr>
            <a:picLocks noGrp="1" noChangeAspect="1"/>
          </p:cNvPicPr>
          <p:nvPr>
            <p:ph idx="1"/>
          </p:nvPr>
        </p:nvPicPr>
        <p:blipFill>
          <a:blip r:embed="rId2"/>
          <a:stretch>
            <a:fillRect/>
          </a:stretch>
        </p:blipFill>
        <p:spPr>
          <a:xfrm>
            <a:off x="-242640" y="559558"/>
            <a:ext cx="12141578" cy="6591869"/>
          </a:xfrm>
        </p:spPr>
      </p:pic>
    </p:spTree>
    <p:extLst>
      <p:ext uri="{BB962C8B-B14F-4D97-AF65-F5344CB8AC3E}">
        <p14:creationId xmlns:p14="http://schemas.microsoft.com/office/powerpoint/2010/main" val="25912517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DE6D1A-73C6-4067-8BC4-773B62D45F63}"/>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8186CA35-5B1C-4ABE-B212-C357C395EE5D}"/>
              </a:ext>
            </a:extLst>
          </p:cNvPr>
          <p:cNvPicPr>
            <a:picLocks noGrp="1" noChangeAspect="1"/>
          </p:cNvPicPr>
          <p:nvPr>
            <p:ph idx="1"/>
          </p:nvPr>
        </p:nvPicPr>
        <p:blipFill>
          <a:blip r:embed="rId2"/>
          <a:stretch>
            <a:fillRect/>
          </a:stretch>
        </p:blipFill>
        <p:spPr>
          <a:xfrm>
            <a:off x="1856096" y="-276636"/>
            <a:ext cx="7071217" cy="7134636"/>
          </a:xfrm>
        </p:spPr>
      </p:pic>
    </p:spTree>
    <p:extLst>
      <p:ext uri="{BB962C8B-B14F-4D97-AF65-F5344CB8AC3E}">
        <p14:creationId xmlns:p14="http://schemas.microsoft.com/office/powerpoint/2010/main" val="36038359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17CE6C-F124-491D-9541-0BDA50A02991}"/>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4ADA4311-B8C7-4FA6-B519-1BAC214CEEED}"/>
              </a:ext>
            </a:extLst>
          </p:cNvPr>
          <p:cNvPicPr>
            <a:picLocks noGrp="1" noChangeAspect="1"/>
          </p:cNvPicPr>
          <p:nvPr>
            <p:ph idx="1"/>
          </p:nvPr>
        </p:nvPicPr>
        <p:blipFill rotWithShape="1">
          <a:blip r:embed="rId2"/>
          <a:srcRect r="-4861" b="41587"/>
          <a:stretch/>
        </p:blipFill>
        <p:spPr>
          <a:xfrm>
            <a:off x="2295359" y="183042"/>
            <a:ext cx="7613412" cy="6491915"/>
          </a:xfrm>
        </p:spPr>
      </p:pic>
    </p:spTree>
    <p:extLst>
      <p:ext uri="{BB962C8B-B14F-4D97-AF65-F5344CB8AC3E}">
        <p14:creationId xmlns:p14="http://schemas.microsoft.com/office/powerpoint/2010/main" val="20467526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7DC786-C135-4E88-A0F2-682F43FACE6F}"/>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095CA20C-FE4D-4C33-AFDE-38774EC44715}"/>
              </a:ext>
            </a:extLst>
          </p:cNvPr>
          <p:cNvPicPr>
            <a:picLocks noGrp="1" noChangeAspect="1"/>
          </p:cNvPicPr>
          <p:nvPr>
            <p:ph idx="1"/>
          </p:nvPr>
        </p:nvPicPr>
        <p:blipFill>
          <a:blip r:embed="rId2"/>
          <a:stretch>
            <a:fillRect/>
          </a:stretch>
        </p:blipFill>
        <p:spPr>
          <a:xfrm>
            <a:off x="2470245" y="-69999"/>
            <a:ext cx="6305265" cy="7080066"/>
          </a:xfrm>
        </p:spPr>
      </p:pic>
    </p:spTree>
    <p:extLst>
      <p:ext uri="{BB962C8B-B14F-4D97-AF65-F5344CB8AC3E}">
        <p14:creationId xmlns:p14="http://schemas.microsoft.com/office/powerpoint/2010/main" val="36127100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354B26-6F59-492D-954A-547801FC0A29}"/>
              </a:ext>
            </a:extLst>
          </p:cNvPr>
          <p:cNvSpPr>
            <a:spLocks noGrp="1"/>
          </p:cNvSpPr>
          <p:nvPr>
            <p:ph type="title"/>
          </p:nvPr>
        </p:nvSpPr>
        <p:spPr/>
        <p:txBody>
          <a:bodyPr/>
          <a:lstStyle/>
          <a:p>
            <a:r>
              <a:rPr lang="de-DE" dirty="0" err="1"/>
              <a:t>Jerusalema</a:t>
            </a:r>
            <a:r>
              <a:rPr lang="de-DE" dirty="0"/>
              <a:t> Challenge</a:t>
            </a:r>
          </a:p>
        </p:txBody>
      </p:sp>
      <p:sp>
        <p:nvSpPr>
          <p:cNvPr id="3" name="Inhaltsplatzhalter 2">
            <a:extLst>
              <a:ext uri="{FF2B5EF4-FFF2-40B4-BE49-F238E27FC236}">
                <a16:creationId xmlns:a16="http://schemas.microsoft.com/office/drawing/2014/main" id="{CF04A5D3-838B-42FD-AAF5-54D944195C93}"/>
              </a:ext>
            </a:extLst>
          </p:cNvPr>
          <p:cNvSpPr>
            <a:spLocks noGrp="1"/>
          </p:cNvSpPr>
          <p:nvPr>
            <p:ph idx="1"/>
          </p:nvPr>
        </p:nvSpPr>
        <p:spPr/>
        <p:txBody>
          <a:bodyPr/>
          <a:lstStyle/>
          <a:p>
            <a:endParaRPr lang="de-DE"/>
          </a:p>
        </p:txBody>
      </p:sp>
    </p:spTree>
    <p:extLst>
      <p:ext uri="{BB962C8B-B14F-4D97-AF65-F5344CB8AC3E}">
        <p14:creationId xmlns:p14="http://schemas.microsoft.com/office/powerpoint/2010/main" val="32258197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FCBB23-C51A-4DA7-B016-2F5D2DDB22BE}"/>
              </a:ext>
            </a:extLst>
          </p:cNvPr>
          <p:cNvSpPr>
            <a:spLocks noGrp="1"/>
          </p:cNvSpPr>
          <p:nvPr>
            <p:ph type="title"/>
          </p:nvPr>
        </p:nvSpPr>
        <p:spPr/>
        <p:txBody>
          <a:bodyPr/>
          <a:lstStyle/>
          <a:p>
            <a:r>
              <a:rPr lang="de-DE" dirty="0"/>
              <a:t>Polizei in den sozialen Medien</a:t>
            </a:r>
            <a:br>
              <a:rPr lang="de-DE" dirty="0"/>
            </a:br>
            <a:endParaRPr lang="de-DE" dirty="0"/>
          </a:p>
        </p:txBody>
      </p:sp>
      <p:sp>
        <p:nvSpPr>
          <p:cNvPr id="3" name="Inhaltsplatzhalter 2">
            <a:extLst>
              <a:ext uri="{FF2B5EF4-FFF2-40B4-BE49-F238E27FC236}">
                <a16:creationId xmlns:a16="http://schemas.microsoft.com/office/drawing/2014/main" id="{D6CAF33C-836D-4F1B-A960-49371E34F6A5}"/>
              </a:ext>
            </a:extLst>
          </p:cNvPr>
          <p:cNvSpPr>
            <a:spLocks noGrp="1"/>
          </p:cNvSpPr>
          <p:nvPr>
            <p:ph idx="1"/>
          </p:nvPr>
        </p:nvSpPr>
        <p:spPr/>
        <p:txBody>
          <a:bodyPr/>
          <a:lstStyle/>
          <a:p>
            <a:endParaRPr lang="de-DE" dirty="0"/>
          </a:p>
          <a:p>
            <a:endParaRPr lang="de-DE" dirty="0"/>
          </a:p>
          <a:p>
            <a:pPr marL="0" indent="0">
              <a:buNone/>
            </a:pPr>
            <a:r>
              <a:rPr lang="de-DE" sz="6000" dirty="0"/>
              <a:t>Vermittlungsarbeit zum Verständnis von Gesetzen und (humorvolle) Kontaktaufnahme</a:t>
            </a:r>
          </a:p>
        </p:txBody>
      </p:sp>
    </p:spTree>
    <p:extLst>
      <p:ext uri="{BB962C8B-B14F-4D97-AF65-F5344CB8AC3E}">
        <p14:creationId xmlns:p14="http://schemas.microsoft.com/office/powerpoint/2010/main" val="27217739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98573C8B-4157-4866-BAA2-4881431135E9}"/>
              </a:ext>
            </a:extLst>
          </p:cNvPr>
          <p:cNvPicPr>
            <a:picLocks noChangeAspect="1"/>
          </p:cNvPicPr>
          <p:nvPr/>
        </p:nvPicPr>
        <p:blipFill>
          <a:blip r:embed="rId2"/>
          <a:stretch>
            <a:fillRect/>
          </a:stretch>
        </p:blipFill>
        <p:spPr>
          <a:xfrm>
            <a:off x="0" y="1"/>
            <a:ext cx="12192000" cy="6858000"/>
          </a:xfrm>
          <a:prstGeom prst="rect">
            <a:avLst/>
          </a:prstGeom>
        </p:spPr>
      </p:pic>
      <p:sp>
        <p:nvSpPr>
          <p:cNvPr id="2" name="Titel 1">
            <a:extLst>
              <a:ext uri="{FF2B5EF4-FFF2-40B4-BE49-F238E27FC236}">
                <a16:creationId xmlns:a16="http://schemas.microsoft.com/office/drawing/2014/main" id="{F319139C-8138-4902-A056-DA0BCF164554}"/>
              </a:ext>
            </a:extLst>
          </p:cNvPr>
          <p:cNvSpPr>
            <a:spLocks noGrp="1"/>
          </p:cNvSpPr>
          <p:nvPr>
            <p:ph type="title"/>
          </p:nvPr>
        </p:nvSpPr>
        <p:spPr>
          <a:xfrm>
            <a:off x="838200" y="176282"/>
            <a:ext cx="10515600" cy="1325563"/>
          </a:xfrm>
          <a:solidFill>
            <a:schemeClr val="bg1">
              <a:alpha val="79000"/>
            </a:schemeClr>
          </a:solidFill>
        </p:spPr>
        <p:txBody>
          <a:bodyPr/>
          <a:lstStyle/>
          <a:p>
            <a:r>
              <a:rPr lang="de-DE" dirty="0"/>
              <a:t>Corona in der Polizeipraxis</a:t>
            </a:r>
            <a:br>
              <a:rPr lang="de-DE" dirty="0"/>
            </a:br>
            <a:r>
              <a:rPr lang="de-DE" dirty="0"/>
              <a:t>Wie würden Polizisten*innen antworten?</a:t>
            </a:r>
          </a:p>
        </p:txBody>
      </p:sp>
      <p:sp>
        <p:nvSpPr>
          <p:cNvPr id="3" name="Inhaltsplatzhalter 2">
            <a:extLst>
              <a:ext uri="{FF2B5EF4-FFF2-40B4-BE49-F238E27FC236}">
                <a16:creationId xmlns:a16="http://schemas.microsoft.com/office/drawing/2014/main" id="{53D87931-CAAA-4CD7-99B1-E81695F1AB59}"/>
              </a:ext>
            </a:extLst>
          </p:cNvPr>
          <p:cNvSpPr>
            <a:spLocks noGrp="1"/>
          </p:cNvSpPr>
          <p:nvPr>
            <p:ph idx="1"/>
          </p:nvPr>
        </p:nvSpPr>
        <p:spPr>
          <a:xfrm>
            <a:off x="0" y="2922104"/>
            <a:ext cx="9183757" cy="3935894"/>
          </a:xfrm>
          <a:solidFill>
            <a:schemeClr val="bg1">
              <a:alpha val="70000"/>
            </a:schemeClr>
          </a:solidFill>
        </p:spPr>
        <p:txBody>
          <a:bodyPr>
            <a:normAutofit fontScale="85000" lnSpcReduction="10000"/>
          </a:bodyPr>
          <a:lstStyle/>
          <a:p>
            <a:r>
              <a:rPr lang="de-DE" dirty="0"/>
              <a:t>Da wollte einer stiften gehen – wir natürlich hinterher. Aber das erste, was wir dann gemacht haben -und der auch!-, war uns die Maske runterzureißen. Da haste halt keine Luft gekriegt.</a:t>
            </a:r>
          </a:p>
          <a:p>
            <a:r>
              <a:rPr lang="de-DE" dirty="0"/>
              <a:t>Naja, teilweise gibt‘s Probleme mit Dokumenten. Da hatte einer zum Beispiel ein Attest, er wäre &gt;hochansteckend&lt; wegen Corona. Aber das Attest war 2 Monate alt. Keine Ahnung, ich bin ja kein Arzt… Also haben wir den halt als &gt;hochansteckend&lt; behandelt, geht ja nicht anders.</a:t>
            </a:r>
          </a:p>
          <a:p>
            <a:r>
              <a:rPr lang="de-DE" dirty="0"/>
              <a:t>Wir haben hier so Grenzpendler. Die fahren täglich durch, zur Arbeit. Die müssen einen Test dabeihaben der nicht älter ist als 48 Stunden. Aber wie soll das gehen, am Montag nach dem Wochenende oder wenn sie sagen &gt;Ich hab das Ergebnis noch nicht&lt;??!!</a:t>
            </a:r>
          </a:p>
        </p:txBody>
      </p:sp>
    </p:spTree>
    <p:extLst>
      <p:ext uri="{BB962C8B-B14F-4D97-AF65-F5344CB8AC3E}">
        <p14:creationId xmlns:p14="http://schemas.microsoft.com/office/powerpoint/2010/main" val="128298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42BCDF9-7463-4877-A43B-DE0F3BC87827}"/>
              </a:ext>
            </a:extLst>
          </p:cNvPr>
          <p:cNvPicPr>
            <a:picLocks noChangeAspect="1"/>
          </p:cNvPicPr>
          <p:nvPr/>
        </p:nvPicPr>
        <p:blipFill>
          <a:blip r:embed="rId3"/>
          <a:stretch>
            <a:fillRect/>
          </a:stretch>
        </p:blipFill>
        <p:spPr>
          <a:xfrm>
            <a:off x="-1037230" y="0"/>
            <a:ext cx="16295426" cy="7118615"/>
          </a:xfrm>
          <a:prstGeom prst="rect">
            <a:avLst/>
          </a:prstGeom>
        </p:spPr>
      </p:pic>
      <p:sp>
        <p:nvSpPr>
          <p:cNvPr id="2" name="Titel 1">
            <a:extLst>
              <a:ext uri="{FF2B5EF4-FFF2-40B4-BE49-F238E27FC236}">
                <a16:creationId xmlns:a16="http://schemas.microsoft.com/office/drawing/2014/main" id="{F319139C-8138-4902-A056-DA0BCF164554}"/>
              </a:ext>
            </a:extLst>
          </p:cNvPr>
          <p:cNvSpPr>
            <a:spLocks noGrp="1"/>
          </p:cNvSpPr>
          <p:nvPr>
            <p:ph type="title"/>
          </p:nvPr>
        </p:nvSpPr>
        <p:spPr>
          <a:xfrm>
            <a:off x="92765" y="220933"/>
            <a:ext cx="11739843" cy="1325563"/>
          </a:xfrm>
          <a:solidFill>
            <a:schemeClr val="bg1">
              <a:alpha val="80000"/>
            </a:schemeClr>
          </a:solidFill>
        </p:spPr>
        <p:txBody>
          <a:bodyPr/>
          <a:lstStyle/>
          <a:p>
            <a:r>
              <a:rPr lang="de-DE" dirty="0"/>
              <a:t>Corona in der Polizeipraxis</a:t>
            </a:r>
            <a:br>
              <a:rPr lang="de-DE" dirty="0"/>
            </a:br>
            <a:r>
              <a:rPr lang="de-DE" dirty="0"/>
              <a:t>Wie würden Polizisten*innen antworten?</a:t>
            </a:r>
          </a:p>
        </p:txBody>
      </p:sp>
      <p:sp>
        <p:nvSpPr>
          <p:cNvPr id="3" name="Inhaltsplatzhalter 2">
            <a:extLst>
              <a:ext uri="{FF2B5EF4-FFF2-40B4-BE49-F238E27FC236}">
                <a16:creationId xmlns:a16="http://schemas.microsoft.com/office/drawing/2014/main" id="{53D87931-CAAA-4CD7-99B1-E81695F1AB59}"/>
              </a:ext>
            </a:extLst>
          </p:cNvPr>
          <p:cNvSpPr>
            <a:spLocks noGrp="1"/>
          </p:cNvSpPr>
          <p:nvPr>
            <p:ph idx="1"/>
          </p:nvPr>
        </p:nvSpPr>
        <p:spPr>
          <a:xfrm>
            <a:off x="92766" y="3428999"/>
            <a:ext cx="8544339" cy="3429001"/>
          </a:xfrm>
          <a:solidFill>
            <a:schemeClr val="bg1">
              <a:alpha val="66000"/>
            </a:schemeClr>
          </a:solidFill>
        </p:spPr>
        <p:txBody>
          <a:bodyPr>
            <a:normAutofit/>
          </a:bodyPr>
          <a:lstStyle/>
          <a:p>
            <a:r>
              <a:rPr lang="de-DE" dirty="0"/>
              <a:t>Keiner von uns hat </a:t>
            </a:r>
            <a:r>
              <a:rPr lang="de-DE" dirty="0" err="1"/>
              <a:t>nen</a:t>
            </a:r>
            <a:r>
              <a:rPr lang="de-DE" dirty="0"/>
              <a:t> Interesse wegen Corona </a:t>
            </a:r>
            <a:r>
              <a:rPr lang="de-DE" dirty="0" err="1"/>
              <a:t>nen</a:t>
            </a:r>
            <a:r>
              <a:rPr lang="de-DE" dirty="0"/>
              <a:t> Widerstand zu produzieren. Da kann man halt auch mal </a:t>
            </a:r>
            <a:r>
              <a:rPr lang="de-DE" dirty="0" err="1"/>
              <a:t>nen</a:t>
            </a:r>
            <a:r>
              <a:rPr lang="de-DE" dirty="0"/>
              <a:t> Auge zudrücken. Wir nutzen unsere Ermessensgrenze.</a:t>
            </a:r>
          </a:p>
          <a:p>
            <a:r>
              <a:rPr lang="de-DE" dirty="0"/>
              <a:t>Meine Kolleginnen und Kollegen sind alle noch recht jung. Ich glaub da ist keine große Angst wegen Corona. Außerdem haben wir ja Schutzklamotten, sogar Ganzkörper. Wir wissen wir sind geschützt.</a:t>
            </a:r>
          </a:p>
        </p:txBody>
      </p:sp>
    </p:spTree>
    <p:extLst>
      <p:ext uri="{BB962C8B-B14F-4D97-AF65-F5344CB8AC3E}">
        <p14:creationId xmlns:p14="http://schemas.microsoft.com/office/powerpoint/2010/main" val="3427151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404A20-E134-48CB-99E4-9FF945B5CFEE}"/>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C3855ADD-0B8C-4F1A-9C53-D99C69ACA5F4}"/>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id="{811FF394-0FCE-4F6D-94F1-2B5379DB7A44}"/>
              </a:ext>
            </a:extLst>
          </p:cNvPr>
          <p:cNvPicPr>
            <a:picLocks noChangeAspect="1"/>
          </p:cNvPicPr>
          <p:nvPr/>
        </p:nvPicPr>
        <p:blipFill>
          <a:blip r:embed="rId2"/>
          <a:stretch>
            <a:fillRect/>
          </a:stretch>
        </p:blipFill>
        <p:spPr>
          <a:xfrm>
            <a:off x="2182368" y="0"/>
            <a:ext cx="7827264" cy="6858000"/>
          </a:xfrm>
          <a:prstGeom prst="rect">
            <a:avLst/>
          </a:prstGeom>
        </p:spPr>
      </p:pic>
    </p:spTree>
    <p:extLst>
      <p:ext uri="{BB962C8B-B14F-4D97-AF65-F5344CB8AC3E}">
        <p14:creationId xmlns:p14="http://schemas.microsoft.com/office/powerpoint/2010/main" val="26245258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B3799ADD-2B67-40D8-ABFF-4CF7E9EA1EFA}"/>
              </a:ext>
            </a:extLst>
          </p:cNvPr>
          <p:cNvPicPr>
            <a:picLocks noChangeAspect="1"/>
          </p:cNvPicPr>
          <p:nvPr/>
        </p:nvPicPr>
        <p:blipFill>
          <a:blip r:embed="rId2"/>
          <a:stretch>
            <a:fillRect/>
          </a:stretch>
        </p:blipFill>
        <p:spPr>
          <a:xfrm>
            <a:off x="43070" y="-658575"/>
            <a:ext cx="12192000" cy="7596087"/>
          </a:xfrm>
          <a:prstGeom prst="rect">
            <a:avLst/>
          </a:prstGeom>
        </p:spPr>
      </p:pic>
      <p:sp>
        <p:nvSpPr>
          <p:cNvPr id="2" name="Titel 1">
            <a:extLst>
              <a:ext uri="{FF2B5EF4-FFF2-40B4-BE49-F238E27FC236}">
                <a16:creationId xmlns:a16="http://schemas.microsoft.com/office/drawing/2014/main" id="{FFEDA7F0-6357-41E3-88C8-9E4BDC374D03}"/>
              </a:ext>
            </a:extLst>
          </p:cNvPr>
          <p:cNvSpPr>
            <a:spLocks noGrp="1"/>
          </p:cNvSpPr>
          <p:nvPr>
            <p:ph type="title"/>
          </p:nvPr>
        </p:nvSpPr>
        <p:spPr>
          <a:xfrm>
            <a:off x="838200" y="18255"/>
            <a:ext cx="10515600" cy="1325563"/>
          </a:xfrm>
          <a:solidFill>
            <a:schemeClr val="bg1">
              <a:alpha val="85000"/>
            </a:schemeClr>
          </a:solidFill>
        </p:spPr>
        <p:txBody>
          <a:bodyPr/>
          <a:lstStyle/>
          <a:p>
            <a:r>
              <a:rPr lang="de-DE" b="1" dirty="0"/>
              <a:t>Corona in der Polizeipraxis</a:t>
            </a:r>
            <a:br>
              <a:rPr lang="de-DE" b="1" dirty="0"/>
            </a:br>
            <a:r>
              <a:rPr lang="de-DE" dirty="0"/>
              <a:t>Wie würden Polizisten*innen antworten?</a:t>
            </a:r>
            <a:endParaRPr lang="de-DE" b="1" dirty="0"/>
          </a:p>
        </p:txBody>
      </p:sp>
      <p:sp>
        <p:nvSpPr>
          <p:cNvPr id="3" name="Inhaltsplatzhalter 2">
            <a:extLst>
              <a:ext uri="{FF2B5EF4-FFF2-40B4-BE49-F238E27FC236}">
                <a16:creationId xmlns:a16="http://schemas.microsoft.com/office/drawing/2014/main" id="{95EC2CF2-620B-4C13-B67C-75D587C0C622}"/>
              </a:ext>
            </a:extLst>
          </p:cNvPr>
          <p:cNvSpPr>
            <a:spLocks noGrp="1"/>
          </p:cNvSpPr>
          <p:nvPr>
            <p:ph idx="1"/>
          </p:nvPr>
        </p:nvSpPr>
        <p:spPr>
          <a:xfrm>
            <a:off x="163772" y="2761454"/>
            <a:ext cx="11985157" cy="4078291"/>
          </a:xfrm>
          <a:solidFill>
            <a:schemeClr val="bg1">
              <a:alpha val="71000"/>
            </a:schemeClr>
          </a:solidFill>
        </p:spPr>
        <p:txBody>
          <a:bodyPr>
            <a:normAutofit lnSpcReduction="10000"/>
          </a:bodyPr>
          <a:lstStyle/>
          <a:p>
            <a:pPr marL="0" indent="0">
              <a:buNone/>
            </a:pPr>
            <a:r>
              <a:rPr lang="de-DE" dirty="0"/>
              <a:t>Wir hatten einen, der hatte ein Attest, dass er keine Maske tragen müsse, sagte er. Aber das war auf Polnisch. Was machen wir jetzt? Da könnte ja alles stehen, ich weiß es nicht. Wir haben das nicht akzeptiert, damit es hier gilt, hätte es Deutsch sein müssen, oder wenigstens Englisch.</a:t>
            </a:r>
          </a:p>
          <a:p>
            <a:pPr marL="0" indent="0">
              <a:buNone/>
            </a:pPr>
            <a:r>
              <a:rPr lang="de-DE" dirty="0"/>
              <a:t>Wir sollten die Maskentragepflicht in der Fußgängerzone kontrollieren. Ansage war auch, das wir konsequent durchgreifen sollen. Na klar – wenn das erst einen Tag in Kraft ist und noch nicht mal Schilder hängen. Unser Auftreten war </a:t>
            </a:r>
            <a:r>
              <a:rPr lang="de-DE" dirty="0" err="1"/>
              <a:t>too</a:t>
            </a:r>
            <a:r>
              <a:rPr lang="de-DE" dirty="0"/>
              <a:t> </a:t>
            </a:r>
            <a:r>
              <a:rPr lang="de-DE" dirty="0" err="1"/>
              <a:t>much</a:t>
            </a:r>
            <a:r>
              <a:rPr lang="de-DE" dirty="0"/>
              <a:t>. Nach meinem Eindruck tun wir wirklich alles, damit die Querdenker auch genug Munition bekommen….Aber wir waren zum Glück genug „alte Hasen“. Wir haben nicht eine Ordnungswidrigkeit geschrieben. Das wären 150-200€ gewesen. Wir haben die Leute dann angesprochen und darauf aufmerksam gemacht. </a:t>
            </a:r>
          </a:p>
          <a:p>
            <a:endParaRPr lang="de-DE" dirty="0"/>
          </a:p>
        </p:txBody>
      </p:sp>
    </p:spTree>
    <p:extLst>
      <p:ext uri="{BB962C8B-B14F-4D97-AF65-F5344CB8AC3E}">
        <p14:creationId xmlns:p14="http://schemas.microsoft.com/office/powerpoint/2010/main" val="22433969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9CAA5042-1678-42C5-8084-102ED3E2A896}"/>
              </a:ext>
            </a:extLst>
          </p:cNvPr>
          <p:cNvPicPr>
            <a:picLocks noChangeAspect="1"/>
          </p:cNvPicPr>
          <p:nvPr/>
        </p:nvPicPr>
        <p:blipFill>
          <a:blip r:embed="rId2"/>
          <a:stretch>
            <a:fillRect/>
          </a:stretch>
        </p:blipFill>
        <p:spPr>
          <a:xfrm>
            <a:off x="0" y="0"/>
            <a:ext cx="12192000" cy="6858000"/>
          </a:xfrm>
          <a:prstGeom prst="rect">
            <a:avLst/>
          </a:prstGeom>
        </p:spPr>
      </p:pic>
      <p:sp>
        <p:nvSpPr>
          <p:cNvPr id="3" name="Inhaltsplatzhalter 2">
            <a:extLst>
              <a:ext uri="{FF2B5EF4-FFF2-40B4-BE49-F238E27FC236}">
                <a16:creationId xmlns:a16="http://schemas.microsoft.com/office/drawing/2014/main" id="{DDBEFD91-38FC-44E0-BE47-064FB25395D3}"/>
              </a:ext>
            </a:extLst>
          </p:cNvPr>
          <p:cNvSpPr>
            <a:spLocks noGrp="1"/>
          </p:cNvSpPr>
          <p:nvPr>
            <p:ph idx="1"/>
          </p:nvPr>
        </p:nvSpPr>
        <p:spPr>
          <a:xfrm>
            <a:off x="163772" y="3299791"/>
            <a:ext cx="12028228" cy="3414908"/>
          </a:xfrm>
          <a:solidFill>
            <a:schemeClr val="bg1">
              <a:alpha val="68000"/>
            </a:schemeClr>
          </a:solidFill>
        </p:spPr>
        <p:txBody>
          <a:bodyPr>
            <a:normAutofit lnSpcReduction="10000"/>
          </a:bodyPr>
          <a:lstStyle/>
          <a:p>
            <a:pPr marL="0" indent="0">
              <a:buNone/>
            </a:pPr>
            <a:r>
              <a:rPr lang="de-DE" dirty="0"/>
              <a:t>Die waren dann sogar dankbar. Die fanden es gut, dass jemand kontrolliert. Ich würde sagen, die Bevölkerung hat insgesamt positiv auf uns reagiert.</a:t>
            </a:r>
          </a:p>
          <a:p>
            <a:pPr marL="0" indent="0">
              <a:buNone/>
            </a:pPr>
            <a:r>
              <a:rPr lang="de-DE" dirty="0"/>
              <a:t>Aber uns fehlt der klare Handlungsrahmen. Was sollen wir denn machen, wenn einer in der Fußgängerzone in der Ecke steht und raucht? Ihm sagen, er soll 100m weitergehen, da darf er das? Oder wenn der von der Müllabfuhr kurz sein Brötchen isst? Sollen wir ihm sagen er soll auf sein Mittag verzichten? </a:t>
            </a:r>
          </a:p>
          <a:p>
            <a:pPr marL="0" indent="0">
              <a:buNone/>
            </a:pPr>
            <a:r>
              <a:rPr lang="de-DE" dirty="0"/>
              <a:t>Es ist ein Regelungschaos. Wir haben dann einfach Präsenz gezeigt, waren ganz freundlich zu den Leuten. Die haben uns dann sogar gedankt, dass wir da sind.</a:t>
            </a:r>
          </a:p>
        </p:txBody>
      </p:sp>
      <p:sp>
        <p:nvSpPr>
          <p:cNvPr id="5" name="Titel 1">
            <a:extLst>
              <a:ext uri="{FF2B5EF4-FFF2-40B4-BE49-F238E27FC236}">
                <a16:creationId xmlns:a16="http://schemas.microsoft.com/office/drawing/2014/main" id="{28F8D948-7373-4820-8E46-09A1DE4E305A}"/>
              </a:ext>
            </a:extLst>
          </p:cNvPr>
          <p:cNvSpPr>
            <a:spLocks noGrp="1"/>
          </p:cNvSpPr>
          <p:nvPr>
            <p:ph type="title"/>
          </p:nvPr>
        </p:nvSpPr>
        <p:spPr>
          <a:xfrm>
            <a:off x="838200" y="143301"/>
            <a:ext cx="10515600" cy="1325563"/>
          </a:xfrm>
          <a:solidFill>
            <a:schemeClr val="bg1">
              <a:alpha val="85000"/>
            </a:schemeClr>
          </a:solidFill>
        </p:spPr>
        <p:txBody>
          <a:bodyPr/>
          <a:lstStyle/>
          <a:p>
            <a:r>
              <a:rPr lang="de-DE" b="1" dirty="0"/>
              <a:t>Corona in der Polizeipraxis</a:t>
            </a:r>
            <a:br>
              <a:rPr lang="de-DE" b="1" dirty="0"/>
            </a:br>
            <a:r>
              <a:rPr lang="de-DE" dirty="0"/>
              <a:t>Wie würden Polizisten*innen antworten?</a:t>
            </a:r>
            <a:endParaRPr lang="de-DE" b="1" dirty="0"/>
          </a:p>
        </p:txBody>
      </p:sp>
    </p:spTree>
    <p:extLst>
      <p:ext uri="{BB962C8B-B14F-4D97-AF65-F5344CB8AC3E}">
        <p14:creationId xmlns:p14="http://schemas.microsoft.com/office/powerpoint/2010/main" val="7618385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C123B1EE-ABC0-417B-950D-89D800AC95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53"/>
            <a:ext cx="12163356" cy="6837592"/>
          </a:xfrm>
          <a:prstGeom prst="rect">
            <a:avLst/>
          </a:prstGeom>
        </p:spPr>
      </p:pic>
      <p:sp>
        <p:nvSpPr>
          <p:cNvPr id="3" name="Inhaltsplatzhalter 2">
            <a:extLst>
              <a:ext uri="{FF2B5EF4-FFF2-40B4-BE49-F238E27FC236}">
                <a16:creationId xmlns:a16="http://schemas.microsoft.com/office/drawing/2014/main" id="{F4BA7D5E-3046-4876-A34A-102C72A3354C}"/>
              </a:ext>
            </a:extLst>
          </p:cNvPr>
          <p:cNvSpPr>
            <a:spLocks noGrp="1"/>
          </p:cNvSpPr>
          <p:nvPr>
            <p:ph idx="1"/>
          </p:nvPr>
        </p:nvSpPr>
        <p:spPr>
          <a:xfrm>
            <a:off x="223838" y="3725838"/>
            <a:ext cx="11734800" cy="2951187"/>
          </a:xfrm>
          <a:solidFill>
            <a:schemeClr val="bg1">
              <a:alpha val="79000"/>
            </a:schemeClr>
          </a:solidFill>
        </p:spPr>
        <p:txBody>
          <a:bodyPr>
            <a:normAutofit lnSpcReduction="10000"/>
          </a:bodyPr>
          <a:lstStyle/>
          <a:p>
            <a:pPr marL="0" indent="0">
              <a:buNone/>
            </a:pPr>
            <a:r>
              <a:rPr lang="de-DE" dirty="0"/>
              <a:t>Ich finde die Maßnahmen richtig! Das ist wichtig – aber was ist mit der demokratischen Legitimation?</a:t>
            </a:r>
          </a:p>
          <a:p>
            <a:pPr marL="0" indent="0">
              <a:buNone/>
            </a:pPr>
            <a:r>
              <a:rPr lang="de-DE" dirty="0"/>
              <a:t>Das was ich bräuchte wäre eine legitimiertes Gremium. Nicht dieses Chaos im Föderalismus. Wir haben eine Ausnahmesituation, es braucht klare Regeln. Das Chaos macht müde und mürbe. </a:t>
            </a:r>
          </a:p>
          <a:p>
            <a:pPr marL="0" indent="0">
              <a:buNone/>
            </a:pPr>
            <a:r>
              <a:rPr lang="de-DE" dirty="0"/>
              <a:t>Wenn die Leute das nicht wollen, dann halten wir das nicht auf. Wenn die Freiwilligkeit erstmal verspielt ist – dann haben wir keine Chance.</a:t>
            </a:r>
          </a:p>
        </p:txBody>
      </p:sp>
      <p:sp>
        <p:nvSpPr>
          <p:cNvPr id="5" name="Titel 1">
            <a:extLst>
              <a:ext uri="{FF2B5EF4-FFF2-40B4-BE49-F238E27FC236}">
                <a16:creationId xmlns:a16="http://schemas.microsoft.com/office/drawing/2014/main" id="{055F6215-7379-4A2C-B8A3-B2E0724D911E}"/>
              </a:ext>
            </a:extLst>
          </p:cNvPr>
          <p:cNvSpPr>
            <a:spLocks noGrp="1"/>
          </p:cNvSpPr>
          <p:nvPr>
            <p:ph type="title"/>
          </p:nvPr>
        </p:nvSpPr>
        <p:spPr>
          <a:xfrm>
            <a:off x="823878" y="180975"/>
            <a:ext cx="10515600" cy="1325563"/>
          </a:xfrm>
          <a:solidFill>
            <a:schemeClr val="bg1">
              <a:alpha val="85000"/>
            </a:schemeClr>
          </a:solidFill>
        </p:spPr>
        <p:txBody>
          <a:bodyPr/>
          <a:lstStyle/>
          <a:p>
            <a:r>
              <a:rPr lang="de-DE" b="1" dirty="0"/>
              <a:t>Corona in der Polizeipraxis</a:t>
            </a:r>
            <a:br>
              <a:rPr lang="de-DE" b="1" dirty="0"/>
            </a:br>
            <a:r>
              <a:rPr lang="de-DE" dirty="0"/>
              <a:t>Wie würden Polizisten*innen antworten?</a:t>
            </a:r>
            <a:endParaRPr lang="de-DE" b="1" dirty="0"/>
          </a:p>
        </p:txBody>
      </p:sp>
    </p:spTree>
    <p:extLst>
      <p:ext uri="{BB962C8B-B14F-4D97-AF65-F5344CB8AC3E}">
        <p14:creationId xmlns:p14="http://schemas.microsoft.com/office/powerpoint/2010/main" val="35385277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C123B1EE-ABC0-417B-950D-89D800AC95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53"/>
            <a:ext cx="12163356" cy="6837592"/>
          </a:xfrm>
          <a:prstGeom prst="rect">
            <a:avLst/>
          </a:prstGeom>
        </p:spPr>
      </p:pic>
      <p:sp>
        <p:nvSpPr>
          <p:cNvPr id="5" name="Titel 1">
            <a:extLst>
              <a:ext uri="{FF2B5EF4-FFF2-40B4-BE49-F238E27FC236}">
                <a16:creationId xmlns:a16="http://schemas.microsoft.com/office/drawing/2014/main" id="{055F6215-7379-4A2C-B8A3-B2E0724D911E}"/>
              </a:ext>
            </a:extLst>
          </p:cNvPr>
          <p:cNvSpPr>
            <a:spLocks noGrp="1"/>
          </p:cNvSpPr>
          <p:nvPr>
            <p:ph type="title"/>
          </p:nvPr>
        </p:nvSpPr>
        <p:spPr>
          <a:xfrm>
            <a:off x="823878" y="162424"/>
            <a:ext cx="10515600" cy="1325563"/>
          </a:xfrm>
          <a:solidFill>
            <a:schemeClr val="bg1">
              <a:alpha val="85000"/>
            </a:schemeClr>
          </a:solidFill>
        </p:spPr>
        <p:txBody>
          <a:bodyPr/>
          <a:lstStyle/>
          <a:p>
            <a:r>
              <a:rPr lang="de-DE" b="1" dirty="0"/>
              <a:t>Corona in der Polizeipraxis</a:t>
            </a:r>
            <a:br>
              <a:rPr lang="de-DE" b="1" dirty="0"/>
            </a:br>
            <a:r>
              <a:rPr lang="de-DE" dirty="0"/>
              <a:t>Wie würden Polizisten*innen antworten?</a:t>
            </a:r>
            <a:endParaRPr lang="de-DE" b="1" dirty="0"/>
          </a:p>
        </p:txBody>
      </p:sp>
      <p:sp>
        <p:nvSpPr>
          <p:cNvPr id="8" name="Inhaltsplatzhalter 2">
            <a:extLst>
              <a:ext uri="{FF2B5EF4-FFF2-40B4-BE49-F238E27FC236}">
                <a16:creationId xmlns:a16="http://schemas.microsoft.com/office/drawing/2014/main" id="{812641B1-669B-40DC-B857-BD097399194F}"/>
              </a:ext>
            </a:extLst>
          </p:cNvPr>
          <p:cNvSpPr>
            <a:spLocks noGrp="1"/>
          </p:cNvSpPr>
          <p:nvPr>
            <p:ph idx="1"/>
          </p:nvPr>
        </p:nvSpPr>
        <p:spPr>
          <a:xfrm>
            <a:off x="229632" y="4256115"/>
            <a:ext cx="11704092" cy="2439461"/>
          </a:xfrm>
          <a:solidFill>
            <a:schemeClr val="bg1">
              <a:alpha val="94000"/>
            </a:schemeClr>
          </a:solidFill>
        </p:spPr>
        <p:txBody>
          <a:bodyPr/>
          <a:lstStyle/>
          <a:p>
            <a:r>
              <a:rPr lang="de-DE" dirty="0"/>
              <a:t>Das was ich erlebe ist eine Spaltung zwischen ACAB und „</a:t>
            </a:r>
            <a:r>
              <a:rPr lang="de-DE" dirty="0" err="1"/>
              <a:t>Thank</a:t>
            </a:r>
            <a:r>
              <a:rPr lang="de-DE" dirty="0"/>
              <a:t> </a:t>
            </a:r>
            <a:r>
              <a:rPr lang="de-DE" dirty="0" err="1"/>
              <a:t>you</a:t>
            </a:r>
            <a:r>
              <a:rPr lang="de-DE" dirty="0"/>
              <a:t> </a:t>
            </a:r>
            <a:r>
              <a:rPr lang="de-DE" dirty="0" err="1"/>
              <a:t>for</a:t>
            </a:r>
            <a:r>
              <a:rPr lang="de-DE" dirty="0"/>
              <a:t> </a:t>
            </a:r>
            <a:r>
              <a:rPr lang="de-DE" dirty="0" err="1"/>
              <a:t>your</a:t>
            </a:r>
            <a:r>
              <a:rPr lang="de-DE" dirty="0"/>
              <a:t> Service“</a:t>
            </a:r>
          </a:p>
          <a:p>
            <a:r>
              <a:rPr lang="de-DE" dirty="0"/>
              <a:t>Wir fahren das </a:t>
            </a:r>
            <a:r>
              <a:rPr lang="de-DE" dirty="0" err="1"/>
              <a:t>Kohortenprinzip</a:t>
            </a:r>
            <a:r>
              <a:rPr lang="de-DE" dirty="0"/>
              <a:t> in der Polizei, so weit es einzuhalten ist. War es beim NUK eher nicht. Aber ich glaube das Risiko sich Zuhause anzustecken ist sogar größer als bei uns im Dienst. </a:t>
            </a:r>
          </a:p>
        </p:txBody>
      </p:sp>
    </p:spTree>
    <p:extLst>
      <p:ext uri="{BB962C8B-B14F-4D97-AF65-F5344CB8AC3E}">
        <p14:creationId xmlns:p14="http://schemas.microsoft.com/office/powerpoint/2010/main" val="28983923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EF6B10-F175-4F68-A402-95C59CE97436}"/>
              </a:ext>
            </a:extLst>
          </p:cNvPr>
          <p:cNvSpPr>
            <a:spLocks noGrp="1"/>
          </p:cNvSpPr>
          <p:nvPr>
            <p:ph type="title"/>
          </p:nvPr>
        </p:nvSpPr>
        <p:spPr>
          <a:xfrm>
            <a:off x="699053" y="0"/>
            <a:ext cx="10515600" cy="1325563"/>
          </a:xfrm>
          <a:solidFill>
            <a:schemeClr val="accent1">
              <a:lumMod val="20000"/>
              <a:lumOff val="80000"/>
            </a:schemeClr>
          </a:solidFill>
        </p:spPr>
        <p:txBody>
          <a:bodyPr>
            <a:normAutofit fontScale="90000"/>
          </a:bodyPr>
          <a:lstStyle/>
          <a:p>
            <a:r>
              <a:rPr lang="de-DE" dirty="0"/>
              <a:t>Gelebte Hierarchien </a:t>
            </a:r>
            <a:r>
              <a:rPr lang="de-DE" sz="2700" dirty="0"/>
              <a:t>(Mensching, 2008): </a:t>
            </a:r>
            <a:br>
              <a:rPr lang="de-DE" dirty="0"/>
            </a:br>
            <a:r>
              <a:rPr lang="de-DE" sz="2700" dirty="0"/>
              <a:t>Mikropolitische Arrangements und organisationskulturelle Praktiken am Beispiel der Polizei</a:t>
            </a:r>
          </a:p>
        </p:txBody>
      </p:sp>
      <p:graphicFrame>
        <p:nvGraphicFramePr>
          <p:cNvPr id="4" name="Diagramm 3">
            <a:extLst>
              <a:ext uri="{FF2B5EF4-FFF2-40B4-BE49-F238E27FC236}">
                <a16:creationId xmlns:a16="http://schemas.microsoft.com/office/drawing/2014/main" id="{C2BF0ABC-907A-4F9B-BB46-041283F1C0F0}"/>
              </a:ext>
            </a:extLst>
          </p:cNvPr>
          <p:cNvGraphicFramePr/>
          <p:nvPr>
            <p:extLst>
              <p:ext uri="{D42A27DB-BD31-4B8C-83A1-F6EECF244321}">
                <p14:modId xmlns:p14="http://schemas.microsoft.com/office/powerpoint/2010/main" val="1917527124"/>
              </p:ext>
            </p:extLst>
          </p:nvPr>
        </p:nvGraphicFramePr>
        <p:xfrm>
          <a:off x="0" y="1193235"/>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Ellipse 4">
            <a:extLst>
              <a:ext uri="{FF2B5EF4-FFF2-40B4-BE49-F238E27FC236}">
                <a16:creationId xmlns:a16="http://schemas.microsoft.com/office/drawing/2014/main" id="{1D45B3AC-B290-49D9-8949-A080DD832FE0}"/>
              </a:ext>
            </a:extLst>
          </p:cNvPr>
          <p:cNvSpPr/>
          <p:nvPr/>
        </p:nvSpPr>
        <p:spPr>
          <a:xfrm rot="19282730">
            <a:off x="271029" y="2365308"/>
            <a:ext cx="7339665" cy="3440285"/>
          </a:xfrm>
          <a:prstGeom prst="ellipse">
            <a:avLst/>
          </a:prstGeom>
          <a:noFill/>
          <a:ln w="149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a:extLst>
              <a:ext uri="{FF2B5EF4-FFF2-40B4-BE49-F238E27FC236}">
                <a16:creationId xmlns:a16="http://schemas.microsoft.com/office/drawing/2014/main" id="{34CCA52D-2A58-4430-AD59-A8E6F04881C2}"/>
              </a:ext>
            </a:extLst>
          </p:cNvPr>
          <p:cNvSpPr txBox="1"/>
          <p:nvPr/>
        </p:nvSpPr>
        <p:spPr>
          <a:xfrm>
            <a:off x="7530937" y="1487538"/>
            <a:ext cx="3788228" cy="5078313"/>
          </a:xfrm>
          <a:prstGeom prst="rect">
            <a:avLst/>
          </a:prstGeom>
          <a:noFill/>
        </p:spPr>
        <p:txBody>
          <a:bodyPr wrap="square" rtlCol="0">
            <a:spAutoFit/>
          </a:bodyPr>
          <a:lstStyle/>
          <a:p>
            <a:r>
              <a:rPr lang="de-DE" dirty="0"/>
              <a:t>Die Herausforderung an die Polizeiarbeit ist die </a:t>
            </a:r>
          </a:p>
          <a:p>
            <a:endParaRPr lang="de-DE" dirty="0"/>
          </a:p>
          <a:p>
            <a:pPr marL="285750" indent="-285750">
              <a:buFont typeface="Arial" panose="020B0604020202020204" pitchFamily="34" charset="0"/>
              <a:buChar char="•"/>
            </a:pPr>
            <a:r>
              <a:rPr lang="de-DE" dirty="0"/>
              <a:t>dynamische, sozialadäquate Umsetzung eines viralen Managements in der Praxis, </a:t>
            </a:r>
          </a:p>
          <a:p>
            <a:pPr marL="285750" indent="-285750">
              <a:buFont typeface="Arial" panose="020B0604020202020204" pitchFamily="34" charset="0"/>
              <a:buChar char="•"/>
            </a:pPr>
            <a:r>
              <a:rPr lang="de-DE" dirty="0"/>
              <a:t>OHNE in allen Bereichen auf eine langjährige Rechtsprechung zurückgreifen zu können.</a:t>
            </a:r>
          </a:p>
          <a:p>
            <a:pPr marL="285750" indent="-285750">
              <a:buFont typeface="Arial" panose="020B0604020202020204" pitchFamily="34" charset="0"/>
              <a:buChar char="•"/>
            </a:pPr>
            <a:r>
              <a:rPr lang="de-DE" dirty="0"/>
              <a:t>zwischen Bevölkerungsgruppe die „mehr Maßnahmen“ fordern versus Bevölkerungsgruppen die „keine Maßnahmen“ fordern</a:t>
            </a:r>
          </a:p>
          <a:p>
            <a:pPr marL="285750" indent="-285750">
              <a:buFont typeface="Arial" panose="020B0604020202020204" pitchFamily="34" charset="0"/>
              <a:buChar char="•"/>
            </a:pPr>
            <a:r>
              <a:rPr lang="de-DE" dirty="0"/>
              <a:t>Dem Umgang mit dem Ansteckungsrisiko in den Reihen der Polizei</a:t>
            </a:r>
          </a:p>
          <a:p>
            <a:pPr marL="285750" indent="-285750">
              <a:buFont typeface="Arial" panose="020B0604020202020204" pitchFamily="34" charset="0"/>
              <a:buChar char="•"/>
            </a:pPr>
            <a:endParaRPr lang="de-DE" dirty="0"/>
          </a:p>
          <a:p>
            <a:pPr marL="285750" indent="-285750">
              <a:buFontTx/>
              <a:buChar char="-"/>
            </a:pPr>
            <a:endParaRPr lang="de-DE" dirty="0"/>
          </a:p>
        </p:txBody>
      </p:sp>
    </p:spTree>
    <p:extLst>
      <p:ext uri="{BB962C8B-B14F-4D97-AF65-F5344CB8AC3E}">
        <p14:creationId xmlns:p14="http://schemas.microsoft.com/office/powerpoint/2010/main" val="116806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629B62B-88A9-4D53-A64E-285F98D7E3FE}"/>
              </a:ext>
            </a:extLst>
          </p:cNvPr>
          <p:cNvPicPr>
            <a:picLocks noChangeAspect="1"/>
          </p:cNvPicPr>
          <p:nvPr/>
        </p:nvPicPr>
        <p:blipFill>
          <a:blip r:embed="rId3"/>
          <a:stretch>
            <a:fillRect/>
          </a:stretch>
        </p:blipFill>
        <p:spPr>
          <a:xfrm>
            <a:off x="-181387" y="1166408"/>
            <a:ext cx="5999884" cy="5669771"/>
          </a:xfrm>
          <a:prstGeom prst="rect">
            <a:avLst/>
          </a:prstGeom>
        </p:spPr>
      </p:pic>
      <p:sp>
        <p:nvSpPr>
          <p:cNvPr id="3" name="Inhaltsplatzhalter 2">
            <a:extLst>
              <a:ext uri="{FF2B5EF4-FFF2-40B4-BE49-F238E27FC236}">
                <a16:creationId xmlns:a16="http://schemas.microsoft.com/office/drawing/2014/main" id="{67776E7C-DDF7-4D3B-A75F-0FDB42FE2907}"/>
              </a:ext>
            </a:extLst>
          </p:cNvPr>
          <p:cNvSpPr>
            <a:spLocks noGrp="1"/>
          </p:cNvSpPr>
          <p:nvPr>
            <p:ph idx="1"/>
          </p:nvPr>
        </p:nvSpPr>
        <p:spPr>
          <a:xfrm>
            <a:off x="5818497" y="1313411"/>
            <a:ext cx="6373503" cy="5522767"/>
          </a:xfrm>
          <a:solidFill>
            <a:schemeClr val="bg1">
              <a:alpha val="75000"/>
            </a:schemeClr>
          </a:solidFill>
        </p:spPr>
        <p:txBody>
          <a:bodyPr>
            <a:normAutofit fontScale="92500"/>
          </a:bodyPr>
          <a:lstStyle/>
          <a:p>
            <a:endParaRPr lang="de-DE" dirty="0"/>
          </a:p>
          <a:p>
            <a:r>
              <a:rPr lang="de-DE" dirty="0"/>
              <a:t>Die Polizei leistet </a:t>
            </a:r>
            <a:r>
              <a:rPr lang="de-DE" b="1" dirty="0"/>
              <a:t>Vermittlungsarbeit </a:t>
            </a:r>
            <a:r>
              <a:rPr lang="de-DE" dirty="0"/>
              <a:t>innerhalb teilweise wenig klarer Rechtslagen und nutzte dazu u.a. neue Medien. Sachlich, wie erwartet. Teilweise aber auch humorvoll und kreativ, teilweise sarkastisch.</a:t>
            </a:r>
          </a:p>
          <a:p>
            <a:r>
              <a:rPr lang="de-DE" dirty="0"/>
              <a:t>Es geht darum die </a:t>
            </a:r>
            <a:r>
              <a:rPr lang="de-DE" b="1" dirty="0"/>
              <a:t>„Sorgetechniken des Staates“ nicht </a:t>
            </a:r>
            <a:r>
              <a:rPr lang="de-DE" dirty="0"/>
              <a:t>repressiv werden zu lassen, das Demonstrationsrecht zu schützen. </a:t>
            </a:r>
          </a:p>
          <a:p>
            <a:r>
              <a:rPr lang="de-DE" dirty="0"/>
              <a:t>…und zugleich so viel </a:t>
            </a:r>
            <a:r>
              <a:rPr lang="de-DE" b="1" dirty="0"/>
              <a:t>Vertrauen, Stabilität und Schutz der Gesundheit durch konsequentes Handeln </a:t>
            </a:r>
            <a:r>
              <a:rPr lang="de-DE" dirty="0"/>
              <a:t>aufzubauen, wie es in Krisenzeiten möglich ist.</a:t>
            </a:r>
          </a:p>
          <a:p>
            <a:endParaRPr lang="de-DE" dirty="0"/>
          </a:p>
        </p:txBody>
      </p:sp>
      <p:sp>
        <p:nvSpPr>
          <p:cNvPr id="2" name="Titel 1">
            <a:extLst>
              <a:ext uri="{FF2B5EF4-FFF2-40B4-BE49-F238E27FC236}">
                <a16:creationId xmlns:a16="http://schemas.microsoft.com/office/drawing/2014/main" id="{72DEC488-9288-4ACB-AC0D-CBCEA852D64B}"/>
              </a:ext>
            </a:extLst>
          </p:cNvPr>
          <p:cNvSpPr>
            <a:spLocks noGrp="1"/>
          </p:cNvSpPr>
          <p:nvPr>
            <p:ph type="title"/>
          </p:nvPr>
        </p:nvSpPr>
        <p:spPr>
          <a:xfrm>
            <a:off x="0" y="0"/>
            <a:ext cx="12192000" cy="1569661"/>
          </a:xfrm>
          <a:solidFill>
            <a:srgbClr val="002060"/>
          </a:solidFill>
        </p:spPr>
        <p:txBody>
          <a:bodyPr/>
          <a:lstStyle/>
          <a:p>
            <a:pPr algn="ctr"/>
            <a:r>
              <a:rPr lang="de-DE" dirty="0">
                <a:solidFill>
                  <a:schemeClr val="bg1"/>
                </a:solidFill>
              </a:rPr>
              <a:t>Polizeiliche Herausforderung in Zeiten von Corona:</a:t>
            </a:r>
            <a:br>
              <a:rPr lang="de-DE" dirty="0">
                <a:solidFill>
                  <a:schemeClr val="bg1"/>
                </a:solidFill>
              </a:rPr>
            </a:br>
            <a:endParaRPr lang="de-DE" dirty="0">
              <a:solidFill>
                <a:schemeClr val="bg1"/>
              </a:solidFill>
            </a:endParaRPr>
          </a:p>
        </p:txBody>
      </p:sp>
      <p:sp>
        <p:nvSpPr>
          <p:cNvPr id="5" name="Textfeld 4">
            <a:extLst>
              <a:ext uri="{FF2B5EF4-FFF2-40B4-BE49-F238E27FC236}">
                <a16:creationId xmlns:a16="http://schemas.microsoft.com/office/drawing/2014/main" id="{2D1F3128-E5A3-4E75-BE9B-F9E328BD062E}"/>
              </a:ext>
            </a:extLst>
          </p:cNvPr>
          <p:cNvSpPr txBox="1"/>
          <p:nvPr/>
        </p:nvSpPr>
        <p:spPr>
          <a:xfrm>
            <a:off x="385925" y="781687"/>
            <a:ext cx="11251069" cy="769441"/>
          </a:xfrm>
          <a:prstGeom prst="rect">
            <a:avLst/>
          </a:prstGeom>
          <a:solidFill>
            <a:schemeClr val="accent1"/>
          </a:solidFill>
        </p:spPr>
        <p:txBody>
          <a:bodyPr wrap="square" rtlCol="0">
            <a:spAutoFit/>
          </a:bodyPr>
          <a:lstStyle/>
          <a:p>
            <a:r>
              <a:rPr lang="de-DE" sz="4400" b="1" dirty="0">
                <a:solidFill>
                  <a:srgbClr val="FFC000"/>
                </a:solidFill>
              </a:rPr>
              <a:t>Balance zwischen Vermittlung und Konsequenz</a:t>
            </a:r>
          </a:p>
        </p:txBody>
      </p:sp>
    </p:spTree>
    <p:extLst>
      <p:ext uri="{BB962C8B-B14F-4D97-AF65-F5344CB8AC3E}">
        <p14:creationId xmlns:p14="http://schemas.microsoft.com/office/powerpoint/2010/main" val="2657915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5B2F49-8939-4B81-9E28-C6BD5B01ECD8}"/>
              </a:ext>
            </a:extLst>
          </p:cNvPr>
          <p:cNvSpPr>
            <a:spLocks noGrp="1"/>
          </p:cNvSpPr>
          <p:nvPr>
            <p:ph type="title"/>
          </p:nvPr>
        </p:nvSpPr>
        <p:spPr/>
        <p:txBody>
          <a:bodyPr/>
          <a:lstStyle/>
          <a:p>
            <a:endParaRPr lang="de-DE"/>
          </a:p>
        </p:txBody>
      </p:sp>
      <p:pic>
        <p:nvPicPr>
          <p:cNvPr id="4" name="Inhaltsplatzhalter 3">
            <a:extLst>
              <a:ext uri="{FF2B5EF4-FFF2-40B4-BE49-F238E27FC236}">
                <a16:creationId xmlns:a16="http://schemas.microsoft.com/office/drawing/2014/main" id="{2AE76C8D-F776-4596-B6EF-053E37B51658}"/>
              </a:ext>
            </a:extLst>
          </p:cNvPr>
          <p:cNvPicPr>
            <a:picLocks noGrp="1" noChangeAspect="1"/>
          </p:cNvPicPr>
          <p:nvPr>
            <p:ph idx="1"/>
          </p:nvPr>
        </p:nvPicPr>
        <p:blipFill>
          <a:blip r:embed="rId2"/>
          <a:stretch>
            <a:fillRect/>
          </a:stretch>
        </p:blipFill>
        <p:spPr>
          <a:xfrm>
            <a:off x="2679700" y="740809"/>
            <a:ext cx="7813675" cy="5376382"/>
          </a:xfrm>
          <a:prstGeom prst="rect">
            <a:avLst/>
          </a:prstGeom>
        </p:spPr>
      </p:pic>
    </p:spTree>
    <p:extLst>
      <p:ext uri="{BB962C8B-B14F-4D97-AF65-F5344CB8AC3E}">
        <p14:creationId xmlns:p14="http://schemas.microsoft.com/office/powerpoint/2010/main" val="412676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5B6FBFC-4774-49F7-AE25-F068A8119F5E}"/>
              </a:ext>
            </a:extLst>
          </p:cNvPr>
          <p:cNvPicPr>
            <a:picLocks noChangeAspect="1"/>
          </p:cNvPicPr>
          <p:nvPr/>
        </p:nvPicPr>
        <p:blipFill>
          <a:blip r:embed="rId2"/>
          <a:stretch>
            <a:fillRect/>
          </a:stretch>
        </p:blipFill>
        <p:spPr>
          <a:xfrm>
            <a:off x="-137652" y="0"/>
            <a:ext cx="12329652" cy="6858000"/>
          </a:xfrm>
          <a:prstGeom prst="rect">
            <a:avLst/>
          </a:prstGeom>
        </p:spPr>
      </p:pic>
      <p:sp>
        <p:nvSpPr>
          <p:cNvPr id="2" name="Titel 1">
            <a:extLst>
              <a:ext uri="{FF2B5EF4-FFF2-40B4-BE49-F238E27FC236}">
                <a16:creationId xmlns:a16="http://schemas.microsoft.com/office/drawing/2014/main" id="{B48F9959-173E-45B6-881D-DD17108C426B}"/>
              </a:ext>
            </a:extLst>
          </p:cNvPr>
          <p:cNvSpPr>
            <a:spLocks noGrp="1"/>
          </p:cNvSpPr>
          <p:nvPr>
            <p:ph type="title"/>
          </p:nvPr>
        </p:nvSpPr>
        <p:spPr>
          <a:xfrm>
            <a:off x="0" y="102704"/>
            <a:ext cx="11267558" cy="1326321"/>
          </a:xfrm>
          <a:solidFill>
            <a:schemeClr val="bg1">
              <a:alpha val="72000"/>
            </a:schemeClr>
          </a:solidFill>
        </p:spPr>
        <p:txBody>
          <a:bodyPr/>
          <a:lstStyle/>
          <a:p>
            <a:r>
              <a:rPr lang="de-DE" dirty="0"/>
              <a:t>Das Netz sozialer Sorgetechniken</a:t>
            </a:r>
          </a:p>
        </p:txBody>
      </p:sp>
      <p:sp>
        <p:nvSpPr>
          <p:cNvPr id="3" name="Inhaltsplatzhalter 2">
            <a:extLst>
              <a:ext uri="{FF2B5EF4-FFF2-40B4-BE49-F238E27FC236}">
                <a16:creationId xmlns:a16="http://schemas.microsoft.com/office/drawing/2014/main" id="{6449279B-00A8-4F8D-A23C-2496A4E81435}"/>
              </a:ext>
            </a:extLst>
          </p:cNvPr>
          <p:cNvSpPr>
            <a:spLocks noGrp="1"/>
          </p:cNvSpPr>
          <p:nvPr>
            <p:ph idx="1"/>
          </p:nvPr>
        </p:nvSpPr>
        <p:spPr>
          <a:xfrm>
            <a:off x="-137652" y="2802835"/>
            <a:ext cx="7265505" cy="1708414"/>
          </a:xfrm>
          <a:solidFill>
            <a:schemeClr val="bg1">
              <a:alpha val="69000"/>
            </a:schemeClr>
          </a:solidFill>
        </p:spPr>
        <p:txBody>
          <a:bodyPr>
            <a:noAutofit/>
          </a:bodyPr>
          <a:lstStyle/>
          <a:p>
            <a:r>
              <a:rPr lang="de-DE" sz="2400" dirty="0"/>
              <a:t>In Zeiten von Corona entsteht aus „[…] der </a:t>
            </a:r>
            <a:r>
              <a:rPr lang="de-DE" sz="2400" b="1" dirty="0"/>
              <a:t>Freiheitsgarantie des Rechts </a:t>
            </a:r>
            <a:r>
              <a:rPr lang="de-DE" sz="2400" dirty="0"/>
              <a:t>ein </a:t>
            </a:r>
            <a:r>
              <a:rPr lang="de-DE" sz="2400" b="1" dirty="0"/>
              <a:t>Netz &gt;sozialer Sorgetechniken&lt; […]</a:t>
            </a:r>
            <a:r>
              <a:rPr lang="de-DE" sz="2400" dirty="0"/>
              <a:t>, das beständig in die Gefahr gerät, </a:t>
            </a:r>
            <a:r>
              <a:rPr lang="de-DE" sz="2400" b="1" dirty="0"/>
              <a:t>repressiv </a:t>
            </a:r>
            <a:r>
              <a:rPr lang="de-DE" sz="2400" dirty="0"/>
              <a:t>zu werden“. (Zabel, 2020, S. 233).</a:t>
            </a:r>
          </a:p>
        </p:txBody>
      </p:sp>
    </p:spTree>
    <p:extLst>
      <p:ext uri="{BB962C8B-B14F-4D97-AF65-F5344CB8AC3E}">
        <p14:creationId xmlns:p14="http://schemas.microsoft.com/office/powerpoint/2010/main" val="3202716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AD9100FA-060E-4187-BD85-8350B6929A87}"/>
              </a:ext>
            </a:extLst>
          </p:cNvPr>
          <p:cNvPicPr>
            <a:picLocks noChangeAspect="1"/>
          </p:cNvPicPr>
          <p:nvPr/>
        </p:nvPicPr>
        <p:blipFill>
          <a:blip r:embed="rId3"/>
          <a:stretch>
            <a:fillRect/>
          </a:stretch>
        </p:blipFill>
        <p:spPr>
          <a:xfrm>
            <a:off x="16454" y="-179014"/>
            <a:ext cx="12183500" cy="4268460"/>
          </a:xfrm>
          <a:prstGeom prst="rect">
            <a:avLst/>
          </a:prstGeom>
        </p:spPr>
      </p:pic>
      <p:sp>
        <p:nvSpPr>
          <p:cNvPr id="12" name="Textfeld 11">
            <a:extLst>
              <a:ext uri="{FF2B5EF4-FFF2-40B4-BE49-F238E27FC236}">
                <a16:creationId xmlns:a16="http://schemas.microsoft.com/office/drawing/2014/main" id="{198C0544-4989-45DF-A585-2FBE0535B57F}"/>
              </a:ext>
            </a:extLst>
          </p:cNvPr>
          <p:cNvSpPr txBox="1"/>
          <p:nvPr/>
        </p:nvSpPr>
        <p:spPr>
          <a:xfrm>
            <a:off x="1240365" y="3496487"/>
            <a:ext cx="1580322" cy="461665"/>
          </a:xfrm>
          <a:prstGeom prst="rect">
            <a:avLst/>
          </a:prstGeom>
          <a:solidFill>
            <a:schemeClr val="bg1">
              <a:alpha val="67000"/>
            </a:schemeClr>
          </a:solidFill>
        </p:spPr>
        <p:txBody>
          <a:bodyPr wrap="square" rtlCol="0">
            <a:spAutoFit/>
          </a:bodyPr>
          <a:lstStyle/>
          <a:p>
            <a:r>
              <a:rPr lang="de-DE" sz="2400" b="1" dirty="0"/>
              <a:t>Sichtbar</a:t>
            </a:r>
            <a:r>
              <a:rPr lang="de-DE" b="1" dirty="0"/>
              <a:t> </a:t>
            </a:r>
          </a:p>
        </p:txBody>
      </p:sp>
      <p:pic>
        <p:nvPicPr>
          <p:cNvPr id="16" name="Grafik 15">
            <a:extLst>
              <a:ext uri="{FF2B5EF4-FFF2-40B4-BE49-F238E27FC236}">
                <a16:creationId xmlns:a16="http://schemas.microsoft.com/office/drawing/2014/main" id="{34FCA490-431D-415F-A3B4-00AB424718FE}"/>
              </a:ext>
            </a:extLst>
          </p:cNvPr>
          <p:cNvPicPr>
            <a:picLocks noChangeAspect="1"/>
          </p:cNvPicPr>
          <p:nvPr/>
        </p:nvPicPr>
        <p:blipFill rotWithShape="1">
          <a:blip r:embed="rId4"/>
          <a:srcRect l="-197" t="6575" r="9919" b="1"/>
          <a:stretch/>
        </p:blipFill>
        <p:spPr>
          <a:xfrm>
            <a:off x="9248537" y="4041531"/>
            <a:ext cx="2943464" cy="2808436"/>
          </a:xfrm>
          <a:prstGeom prst="rect">
            <a:avLst/>
          </a:prstGeom>
        </p:spPr>
      </p:pic>
      <p:pic>
        <p:nvPicPr>
          <p:cNvPr id="15" name="Grafik 14">
            <a:extLst>
              <a:ext uri="{FF2B5EF4-FFF2-40B4-BE49-F238E27FC236}">
                <a16:creationId xmlns:a16="http://schemas.microsoft.com/office/drawing/2014/main" id="{70B422EB-6327-4FB5-8673-4632D05361C1}"/>
              </a:ext>
            </a:extLst>
          </p:cNvPr>
          <p:cNvPicPr>
            <a:picLocks noChangeAspect="1"/>
          </p:cNvPicPr>
          <p:nvPr/>
        </p:nvPicPr>
        <p:blipFill rotWithShape="1">
          <a:blip r:embed="rId5"/>
          <a:srcRect/>
          <a:stretch/>
        </p:blipFill>
        <p:spPr>
          <a:xfrm>
            <a:off x="6111578" y="4089447"/>
            <a:ext cx="4073944" cy="2824084"/>
          </a:xfrm>
          <a:prstGeom prst="rect">
            <a:avLst/>
          </a:prstGeom>
        </p:spPr>
      </p:pic>
      <p:pic>
        <p:nvPicPr>
          <p:cNvPr id="17" name="Grafik 16">
            <a:extLst>
              <a:ext uri="{FF2B5EF4-FFF2-40B4-BE49-F238E27FC236}">
                <a16:creationId xmlns:a16="http://schemas.microsoft.com/office/drawing/2014/main" id="{6D512FB8-5D9E-4A64-A9DA-96EB2DDED482}"/>
              </a:ext>
            </a:extLst>
          </p:cNvPr>
          <p:cNvPicPr>
            <a:picLocks noChangeAspect="1"/>
          </p:cNvPicPr>
          <p:nvPr/>
        </p:nvPicPr>
        <p:blipFill rotWithShape="1">
          <a:blip r:embed="rId6"/>
          <a:srcRect l="-279" b="7091"/>
          <a:stretch/>
        </p:blipFill>
        <p:spPr>
          <a:xfrm>
            <a:off x="-8501" y="4041532"/>
            <a:ext cx="6120079" cy="2872000"/>
          </a:xfrm>
          <a:prstGeom prst="rect">
            <a:avLst/>
          </a:prstGeom>
        </p:spPr>
      </p:pic>
      <p:cxnSp>
        <p:nvCxnSpPr>
          <p:cNvPr id="10" name="Gerader Verbinder 9">
            <a:extLst>
              <a:ext uri="{FF2B5EF4-FFF2-40B4-BE49-F238E27FC236}">
                <a16:creationId xmlns:a16="http://schemas.microsoft.com/office/drawing/2014/main" id="{A2406C8B-1242-4B0C-B9F3-097EE2383CCF}"/>
              </a:ext>
            </a:extLst>
          </p:cNvPr>
          <p:cNvCxnSpPr/>
          <p:nvPr/>
        </p:nvCxnSpPr>
        <p:spPr>
          <a:xfrm>
            <a:off x="1187680" y="4105657"/>
            <a:ext cx="10515600" cy="0"/>
          </a:xfrm>
          <a:prstGeom prst="line">
            <a:avLst/>
          </a:prstGeom>
          <a:ln w="444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68E45946-DE6E-459D-BE7A-96BE633AD0ED}"/>
              </a:ext>
            </a:extLst>
          </p:cNvPr>
          <p:cNvSpPr txBox="1"/>
          <p:nvPr/>
        </p:nvSpPr>
        <p:spPr>
          <a:xfrm>
            <a:off x="1187680" y="4255868"/>
            <a:ext cx="1580322" cy="461665"/>
          </a:xfrm>
          <a:prstGeom prst="rect">
            <a:avLst/>
          </a:prstGeom>
          <a:solidFill>
            <a:schemeClr val="bg1">
              <a:alpha val="73000"/>
            </a:schemeClr>
          </a:solidFill>
        </p:spPr>
        <p:txBody>
          <a:bodyPr wrap="square" rtlCol="0">
            <a:spAutoFit/>
          </a:bodyPr>
          <a:lstStyle/>
          <a:p>
            <a:r>
              <a:rPr lang="de-DE" sz="2400" b="1" dirty="0"/>
              <a:t>Unsichtbar</a:t>
            </a:r>
            <a:r>
              <a:rPr lang="de-DE" b="1" dirty="0"/>
              <a:t> </a:t>
            </a:r>
          </a:p>
        </p:txBody>
      </p:sp>
      <p:pic>
        <p:nvPicPr>
          <p:cNvPr id="20" name="Grafik 19">
            <a:extLst>
              <a:ext uri="{FF2B5EF4-FFF2-40B4-BE49-F238E27FC236}">
                <a16:creationId xmlns:a16="http://schemas.microsoft.com/office/drawing/2014/main" id="{4725E47F-FEF2-4F1D-923C-779E87C522DC}"/>
              </a:ext>
            </a:extLst>
          </p:cNvPr>
          <p:cNvPicPr>
            <a:picLocks noChangeAspect="1"/>
          </p:cNvPicPr>
          <p:nvPr/>
        </p:nvPicPr>
        <p:blipFill>
          <a:blip r:embed="rId7"/>
          <a:stretch>
            <a:fillRect/>
          </a:stretch>
        </p:blipFill>
        <p:spPr>
          <a:xfrm>
            <a:off x="8683054" y="5994466"/>
            <a:ext cx="1477328" cy="830997"/>
          </a:xfrm>
          <a:prstGeom prst="rect">
            <a:avLst/>
          </a:prstGeom>
        </p:spPr>
      </p:pic>
      <p:pic>
        <p:nvPicPr>
          <p:cNvPr id="3" name="Grafik 2">
            <a:extLst>
              <a:ext uri="{FF2B5EF4-FFF2-40B4-BE49-F238E27FC236}">
                <a16:creationId xmlns:a16="http://schemas.microsoft.com/office/drawing/2014/main" id="{B763B0E3-8F1B-4ACF-B0F2-498A4CE9138A}"/>
              </a:ext>
            </a:extLst>
          </p:cNvPr>
          <p:cNvPicPr>
            <a:picLocks noChangeAspect="1"/>
          </p:cNvPicPr>
          <p:nvPr/>
        </p:nvPicPr>
        <p:blipFill rotWithShape="1">
          <a:blip r:embed="rId8"/>
          <a:srcRect l="28227" t="439" r="33925" b="-1882"/>
          <a:stretch/>
        </p:blipFill>
        <p:spPr>
          <a:xfrm>
            <a:off x="10952723" y="5012082"/>
            <a:ext cx="1242626" cy="1869667"/>
          </a:xfrm>
          <a:prstGeom prst="rect">
            <a:avLst/>
          </a:prstGeom>
        </p:spPr>
      </p:pic>
      <p:sp>
        <p:nvSpPr>
          <p:cNvPr id="25" name="Rechteck 24">
            <a:extLst>
              <a:ext uri="{FF2B5EF4-FFF2-40B4-BE49-F238E27FC236}">
                <a16:creationId xmlns:a16="http://schemas.microsoft.com/office/drawing/2014/main" id="{3765092C-9AA3-4FBD-89ED-2F7E700C8F1D}"/>
              </a:ext>
            </a:extLst>
          </p:cNvPr>
          <p:cNvSpPr/>
          <p:nvPr/>
        </p:nvSpPr>
        <p:spPr>
          <a:xfrm>
            <a:off x="12438" y="-149528"/>
            <a:ext cx="12183500" cy="70607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21" name="Gerade Verbindung mit Pfeil 20">
            <a:extLst>
              <a:ext uri="{FF2B5EF4-FFF2-40B4-BE49-F238E27FC236}">
                <a16:creationId xmlns:a16="http://schemas.microsoft.com/office/drawing/2014/main" id="{DDDF4DCC-11CC-426A-9A61-F78BDFF3B580}"/>
              </a:ext>
            </a:extLst>
          </p:cNvPr>
          <p:cNvCxnSpPr>
            <a:cxnSpLocks/>
          </p:cNvCxnSpPr>
          <p:nvPr/>
        </p:nvCxnSpPr>
        <p:spPr>
          <a:xfrm flipV="1">
            <a:off x="1180279" y="6395791"/>
            <a:ext cx="10173521" cy="31190"/>
          </a:xfrm>
          <a:prstGeom prst="straightConnector1">
            <a:avLst/>
          </a:prstGeom>
          <a:ln w="1047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Gleichschenkliges Dreieck 3">
            <a:extLst>
              <a:ext uri="{FF2B5EF4-FFF2-40B4-BE49-F238E27FC236}">
                <a16:creationId xmlns:a16="http://schemas.microsoft.com/office/drawing/2014/main" id="{5978E14A-2A73-4DDF-96E7-000100413DB4}"/>
              </a:ext>
            </a:extLst>
          </p:cNvPr>
          <p:cNvSpPr/>
          <p:nvPr/>
        </p:nvSpPr>
        <p:spPr>
          <a:xfrm>
            <a:off x="2039027" y="929924"/>
            <a:ext cx="8138356" cy="5142489"/>
          </a:xfrm>
          <a:prstGeom prst="triangle">
            <a:avLst/>
          </a:prstGeom>
          <a:noFill/>
          <a:ln w="1682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p>
        </p:txBody>
      </p:sp>
      <p:cxnSp>
        <p:nvCxnSpPr>
          <p:cNvPr id="14" name="Gerade Verbindung mit Pfeil 13">
            <a:extLst>
              <a:ext uri="{FF2B5EF4-FFF2-40B4-BE49-F238E27FC236}">
                <a16:creationId xmlns:a16="http://schemas.microsoft.com/office/drawing/2014/main" id="{F56F703C-3453-43C9-AA52-9572A7C89468}"/>
              </a:ext>
            </a:extLst>
          </p:cNvPr>
          <p:cNvCxnSpPr>
            <a:cxnSpLocks/>
          </p:cNvCxnSpPr>
          <p:nvPr/>
        </p:nvCxnSpPr>
        <p:spPr>
          <a:xfrm flipV="1">
            <a:off x="1187680" y="2984205"/>
            <a:ext cx="0" cy="3490635"/>
          </a:xfrm>
          <a:prstGeom prst="straightConnector1">
            <a:avLst/>
          </a:prstGeom>
          <a:ln w="1047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feld 4">
            <a:extLst>
              <a:ext uri="{FF2B5EF4-FFF2-40B4-BE49-F238E27FC236}">
                <a16:creationId xmlns:a16="http://schemas.microsoft.com/office/drawing/2014/main" id="{C10E7519-7372-483D-9C4C-492BFAA1555C}"/>
              </a:ext>
            </a:extLst>
          </p:cNvPr>
          <p:cNvSpPr txBox="1"/>
          <p:nvPr/>
        </p:nvSpPr>
        <p:spPr>
          <a:xfrm>
            <a:off x="4600362" y="2773194"/>
            <a:ext cx="3015685" cy="461665"/>
          </a:xfrm>
          <a:prstGeom prst="rect">
            <a:avLst/>
          </a:prstGeom>
          <a:solidFill>
            <a:srgbClr val="002060"/>
          </a:solidFill>
        </p:spPr>
        <p:txBody>
          <a:bodyPr wrap="square" rtlCol="0">
            <a:spAutoFit/>
          </a:bodyPr>
          <a:lstStyle/>
          <a:p>
            <a:pPr algn="ctr"/>
            <a:r>
              <a:rPr lang="de-DE" sz="2400" b="1" dirty="0">
                <a:solidFill>
                  <a:srgbClr val="FFC000"/>
                </a:solidFill>
              </a:rPr>
              <a:t>Personale Gewalt</a:t>
            </a:r>
          </a:p>
        </p:txBody>
      </p:sp>
      <p:sp>
        <p:nvSpPr>
          <p:cNvPr id="8" name="Textfeld 7">
            <a:extLst>
              <a:ext uri="{FF2B5EF4-FFF2-40B4-BE49-F238E27FC236}">
                <a16:creationId xmlns:a16="http://schemas.microsoft.com/office/drawing/2014/main" id="{0E43B2BD-372C-42F5-8CA1-D7F606F8A5BF}"/>
              </a:ext>
            </a:extLst>
          </p:cNvPr>
          <p:cNvSpPr txBox="1"/>
          <p:nvPr/>
        </p:nvSpPr>
        <p:spPr>
          <a:xfrm>
            <a:off x="7279824" y="5101719"/>
            <a:ext cx="2098813" cy="830997"/>
          </a:xfrm>
          <a:prstGeom prst="rect">
            <a:avLst/>
          </a:prstGeom>
          <a:solidFill>
            <a:srgbClr val="002060"/>
          </a:solidFill>
        </p:spPr>
        <p:txBody>
          <a:bodyPr wrap="square" rtlCol="0">
            <a:spAutoFit/>
          </a:bodyPr>
          <a:lstStyle/>
          <a:p>
            <a:pPr algn="ctr"/>
            <a:r>
              <a:rPr lang="de-DE" sz="2400" b="1" dirty="0">
                <a:solidFill>
                  <a:srgbClr val="FFC000"/>
                </a:solidFill>
              </a:rPr>
              <a:t>Strukturelle Gewalt</a:t>
            </a:r>
          </a:p>
        </p:txBody>
      </p:sp>
      <p:sp>
        <p:nvSpPr>
          <p:cNvPr id="6" name="Textfeld 5">
            <a:extLst>
              <a:ext uri="{FF2B5EF4-FFF2-40B4-BE49-F238E27FC236}">
                <a16:creationId xmlns:a16="http://schemas.microsoft.com/office/drawing/2014/main" id="{D7DC2C8C-F4B2-46A9-84E3-1CE79EB1CF2D}"/>
              </a:ext>
            </a:extLst>
          </p:cNvPr>
          <p:cNvSpPr txBox="1"/>
          <p:nvPr/>
        </p:nvSpPr>
        <p:spPr>
          <a:xfrm>
            <a:off x="2813363" y="5093984"/>
            <a:ext cx="2098813" cy="830997"/>
          </a:xfrm>
          <a:prstGeom prst="rect">
            <a:avLst/>
          </a:prstGeom>
          <a:solidFill>
            <a:srgbClr val="002060"/>
          </a:solidFill>
        </p:spPr>
        <p:txBody>
          <a:bodyPr wrap="square" rtlCol="0">
            <a:spAutoFit/>
          </a:bodyPr>
          <a:lstStyle/>
          <a:p>
            <a:pPr algn="ctr"/>
            <a:r>
              <a:rPr lang="de-DE" sz="2400" b="1" dirty="0">
                <a:solidFill>
                  <a:srgbClr val="FFC000"/>
                </a:solidFill>
              </a:rPr>
              <a:t>Kulturelle Gewalt</a:t>
            </a:r>
          </a:p>
        </p:txBody>
      </p:sp>
      <p:sp>
        <p:nvSpPr>
          <p:cNvPr id="2" name="Titel 1">
            <a:extLst>
              <a:ext uri="{FF2B5EF4-FFF2-40B4-BE49-F238E27FC236}">
                <a16:creationId xmlns:a16="http://schemas.microsoft.com/office/drawing/2014/main" id="{C442E3A7-32C2-471A-9829-1DEE066E79B4}"/>
              </a:ext>
            </a:extLst>
          </p:cNvPr>
          <p:cNvSpPr>
            <a:spLocks noGrp="1"/>
          </p:cNvSpPr>
          <p:nvPr>
            <p:ph type="title"/>
          </p:nvPr>
        </p:nvSpPr>
        <p:spPr>
          <a:xfrm>
            <a:off x="722651" y="343957"/>
            <a:ext cx="3631922" cy="1868992"/>
          </a:xfrm>
          <a:solidFill>
            <a:schemeClr val="bg1">
              <a:alpha val="40000"/>
            </a:schemeClr>
          </a:solidFill>
        </p:spPr>
        <p:txBody>
          <a:bodyPr>
            <a:normAutofit/>
          </a:bodyPr>
          <a:lstStyle/>
          <a:p>
            <a:pPr algn="ctr"/>
            <a:r>
              <a:rPr lang="de-DE" sz="4400" b="1" dirty="0"/>
              <a:t>Gewaltdreieck</a:t>
            </a:r>
            <a:br>
              <a:rPr lang="de-DE" sz="4400" dirty="0"/>
            </a:br>
            <a:r>
              <a:rPr lang="de-DE" sz="2700" dirty="0"/>
              <a:t>(Johan Galtung, 1998) </a:t>
            </a:r>
            <a:endParaRPr lang="de-DE" dirty="0"/>
          </a:p>
        </p:txBody>
      </p:sp>
    </p:spTree>
    <p:extLst>
      <p:ext uri="{BB962C8B-B14F-4D97-AF65-F5344CB8AC3E}">
        <p14:creationId xmlns:p14="http://schemas.microsoft.com/office/powerpoint/2010/main" val="167112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178738-C034-40DC-B4E3-454C455EFAD6}"/>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C192B65C-0E62-4DB5-BAEF-120EDCFF4B21}"/>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id="{A5905215-6A6B-4EB5-921D-4C8AC0FC6513}"/>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2632098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31FE0A-C69B-4DEC-9CA6-594170E2983E}"/>
              </a:ext>
            </a:extLst>
          </p:cNvPr>
          <p:cNvSpPr>
            <a:spLocks noGrp="1"/>
          </p:cNvSpPr>
          <p:nvPr>
            <p:ph type="title"/>
          </p:nvPr>
        </p:nvSpPr>
        <p:spPr>
          <a:xfrm>
            <a:off x="208723" y="162339"/>
            <a:ext cx="11058834" cy="1326321"/>
          </a:xfrm>
          <a:noFill/>
        </p:spPr>
        <p:txBody>
          <a:bodyPr/>
          <a:lstStyle/>
          <a:p>
            <a:r>
              <a:rPr lang="de-DE" dirty="0"/>
              <a:t>Die gegenwärtige Polizeipraxis in ihrer Darstellung im medialen und viralen Raum</a:t>
            </a:r>
          </a:p>
        </p:txBody>
      </p:sp>
      <p:sp>
        <p:nvSpPr>
          <p:cNvPr id="3" name="Inhaltsplatzhalter 2">
            <a:extLst>
              <a:ext uri="{FF2B5EF4-FFF2-40B4-BE49-F238E27FC236}">
                <a16:creationId xmlns:a16="http://schemas.microsoft.com/office/drawing/2014/main" id="{DC830ABA-349D-4096-909D-6F1ACEADE27E}"/>
              </a:ext>
            </a:extLst>
          </p:cNvPr>
          <p:cNvSpPr>
            <a:spLocks noGrp="1"/>
          </p:cNvSpPr>
          <p:nvPr>
            <p:ph idx="1"/>
          </p:nvPr>
        </p:nvSpPr>
        <p:spPr>
          <a:xfrm>
            <a:off x="294966" y="1825625"/>
            <a:ext cx="11058834" cy="4351338"/>
          </a:xfrm>
        </p:spPr>
        <p:txBody>
          <a:bodyPr/>
          <a:lstStyle/>
          <a:p>
            <a:r>
              <a:rPr lang="de-DE" dirty="0"/>
              <a:t>Schlagzeilen</a:t>
            </a:r>
          </a:p>
        </p:txBody>
      </p:sp>
    </p:spTree>
    <p:extLst>
      <p:ext uri="{BB962C8B-B14F-4D97-AF65-F5344CB8AC3E}">
        <p14:creationId xmlns:p14="http://schemas.microsoft.com/office/powerpoint/2010/main" val="1369570175"/>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1979</Words>
  <Application>Microsoft Office PowerPoint</Application>
  <PresentationFormat>Breitbild</PresentationFormat>
  <Paragraphs>137</Paragraphs>
  <Slides>45</Slides>
  <Notes>9</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45</vt:i4>
      </vt:variant>
    </vt:vector>
  </HeadingPairs>
  <TitlesOfParts>
    <vt:vector size="50" baseType="lpstr">
      <vt:lpstr>Arial</vt:lpstr>
      <vt:lpstr>Calibri</vt:lpstr>
      <vt:lpstr>Calibri Light</vt:lpstr>
      <vt:lpstr>Wingdings</vt:lpstr>
      <vt:lpstr>Office</vt:lpstr>
      <vt:lpstr>Virale Kontrolle –  Herausforderungen der polizeilichen Arbeit in Zeiten von Corona Gerlind Kirchhof, Einsatzpsychologin</vt:lpstr>
      <vt:lpstr>Das Prinzip der Rechtsstaatlichkeit</vt:lpstr>
      <vt:lpstr>PowerPoint-Präsentation</vt:lpstr>
      <vt:lpstr>PowerPoint-Präsentation</vt:lpstr>
      <vt:lpstr>PowerPoint-Präsentation</vt:lpstr>
      <vt:lpstr>Das Netz sozialer Sorgetechniken</vt:lpstr>
      <vt:lpstr>Gewaltdreieck (Johan Galtung, 1998) </vt:lpstr>
      <vt:lpstr>PowerPoint-Präsentation</vt:lpstr>
      <vt:lpstr>Die gegenwärtige Polizeipraxis in ihrer Darstellung im medialen und viralen Raum</vt:lpstr>
      <vt:lpstr>PowerPoint-Präsentation</vt:lpstr>
      <vt:lpstr>PowerPoint-Präsentation</vt:lpstr>
      <vt:lpstr>PowerPoint-Präsentation</vt:lpstr>
      <vt:lpstr>PowerPoint-Präsentation</vt:lpstr>
      <vt:lpstr>PowerPoint-Präsentation</vt:lpstr>
      <vt:lpstr>PowerPoint-Präsentation</vt:lpstr>
      <vt:lpstr>November 2020</vt:lpstr>
      <vt:lpstr>PowerPoint-Präsentation</vt:lpstr>
      <vt:lpstr>https://www.rbb24.de/politik/thema/corona/beitraege/2021/04/demos-querdenker-corona-berlin-infektionsschutzgesetz-bundestag-.html</vt:lpstr>
      <vt:lpstr>Zwischenfazit</vt:lpstr>
      <vt:lpstr>Der dahinterliegende Konflikt</vt:lpstr>
      <vt:lpstr>PowerPoint-Präsentation</vt:lpstr>
      <vt:lpstr>PowerPoint-Präsentation</vt:lpstr>
      <vt:lpstr>PowerPoint-Präsentation</vt:lpstr>
      <vt:lpstr>Die Makroebene:  Das Prinzip der Rechtsstaatlichkeit</vt:lpstr>
      <vt:lpstr>Vermittlungsebene: Soziale Medien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Jerusalema Challenge</vt:lpstr>
      <vt:lpstr>Polizei in den sozialen Medien </vt:lpstr>
      <vt:lpstr>Corona in der Polizeipraxis Wie würden Polizisten*innen antworten?</vt:lpstr>
      <vt:lpstr>Corona in der Polizeipraxis Wie würden Polizisten*innen antworten?</vt:lpstr>
      <vt:lpstr>Corona in der Polizeipraxis Wie würden Polizisten*innen antworten?</vt:lpstr>
      <vt:lpstr>Corona in der Polizeipraxis Wie würden Polizisten*innen antworten?</vt:lpstr>
      <vt:lpstr>Corona in der Polizeipraxis Wie würden Polizisten*innen antworten?</vt:lpstr>
      <vt:lpstr>Corona in der Polizeipraxis Wie würden Polizisten*innen antworten?</vt:lpstr>
      <vt:lpstr>Gelebte Hierarchien (Mensching, 2008):  Mikropolitische Arrangements und organisationskulturelle Praktiken am Beispiel der Polizei</vt:lpstr>
      <vt:lpstr>Polizeiliche Herausforderung in Zeiten von Corona: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Virale Kontrolle –  Herausforderungen der polizeilichen Arbeit  in Zeiten von Corona</dc:title>
  <dc:creator>GMK</dc:creator>
  <cp:lastModifiedBy>GMK</cp:lastModifiedBy>
  <cp:revision>177</cp:revision>
  <dcterms:created xsi:type="dcterms:W3CDTF">2021-01-06T12:29:27Z</dcterms:created>
  <dcterms:modified xsi:type="dcterms:W3CDTF">2021-07-16T06:27:49Z</dcterms:modified>
</cp:coreProperties>
</file>